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56" r:id="rId2"/>
    <p:sldId id="624" r:id="rId3"/>
    <p:sldId id="628" r:id="rId4"/>
    <p:sldId id="625" r:id="rId5"/>
    <p:sldId id="627" r:id="rId6"/>
    <p:sldId id="557" r:id="rId7"/>
    <p:sldId id="680" r:id="rId8"/>
    <p:sldId id="682" r:id="rId9"/>
    <p:sldId id="683" r:id="rId10"/>
    <p:sldId id="684" r:id="rId11"/>
    <p:sldId id="662" r:id="rId12"/>
    <p:sldId id="676" r:id="rId13"/>
    <p:sldId id="674" r:id="rId14"/>
    <p:sldId id="673" r:id="rId15"/>
    <p:sldId id="671" r:id="rId16"/>
    <p:sldId id="672" r:id="rId17"/>
    <p:sldId id="664" r:id="rId18"/>
    <p:sldId id="645" r:id="rId19"/>
    <p:sldId id="653" r:id="rId20"/>
    <p:sldId id="665" r:id="rId21"/>
    <p:sldId id="654" r:id="rId22"/>
    <p:sldId id="677" r:id="rId23"/>
    <p:sldId id="678" r:id="rId24"/>
    <p:sldId id="666" r:id="rId25"/>
    <p:sldId id="679" r:id="rId26"/>
    <p:sldId id="667" r:id="rId27"/>
    <p:sldId id="685" r:id="rId28"/>
    <p:sldId id="668" r:id="rId29"/>
    <p:sldId id="651" r:id="rId30"/>
    <p:sldId id="650" r:id="rId31"/>
    <p:sldId id="663" r:id="rId32"/>
    <p:sldId id="561"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592"/>
    <p:restoredTop sz="97545"/>
  </p:normalViewPr>
  <p:slideViewPr>
    <p:cSldViewPr snapToGrid="0" snapToObjects="1" showGuides="1">
      <p:cViewPr varScale="1">
        <p:scale>
          <a:sx n="165" d="100"/>
          <a:sy n="165" d="100"/>
        </p:scale>
        <p:origin x="232" y="6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image8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BEC8B-BF70-C949-8071-94595A60AF6B}" type="datetimeFigureOut">
              <a:rPr lang="en-US" smtClean="0"/>
              <a:t>8/10/22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E05D4D-C92E-0848-8CDC-5DB58098804E}" type="slidenum">
              <a:rPr lang="en-US" smtClean="0"/>
              <a:t>‹#›</a:t>
            </a:fld>
            <a:endParaRPr lang="en-US"/>
          </a:p>
        </p:txBody>
      </p:sp>
    </p:spTree>
    <p:extLst>
      <p:ext uri="{BB962C8B-B14F-4D97-AF65-F5344CB8AC3E}">
        <p14:creationId xmlns:p14="http://schemas.microsoft.com/office/powerpoint/2010/main" val="2177575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Soil nitrogen has been shown to positively influence leaf nitrogen in a fair share of studies.</a:t>
            </a:r>
          </a:p>
          <a:p>
            <a:endParaRPr lang="en-US" dirty="0"/>
          </a:p>
          <a:p>
            <a:r>
              <a:rPr lang="en-US" dirty="0"/>
              <a:t>This figure is from a study by Jenn </a:t>
            </a:r>
            <a:r>
              <a:rPr lang="en-US" dirty="0" err="1"/>
              <a:t>Firn</a:t>
            </a:r>
            <a:r>
              <a:rPr lang="en-US" dirty="0"/>
              <a:t> in 2019 using a globally coordinated nutrient addition experiment by the name Nutrient Network.</a:t>
            </a:r>
          </a:p>
          <a:p>
            <a:endParaRPr lang="en-US" dirty="0"/>
          </a:p>
          <a:p>
            <a:r>
              <a:rPr lang="en-US" dirty="0"/>
              <a:t>In these experiments, nitrogen, phosphorus, and potassium are added in a full-factorial field manipulation in grassland systems</a:t>
            </a:r>
          </a:p>
          <a:p>
            <a:endParaRPr lang="en-US" dirty="0"/>
          </a:p>
          <a:p>
            <a:r>
              <a:rPr lang="en-US" dirty="0"/>
              <a:t>On the x-axis is the different combinations of nutrient additions, and on the y-axis is leaf nitrogen concentrations</a:t>
            </a:r>
          </a:p>
        </p:txBody>
      </p:sp>
      <p:sp>
        <p:nvSpPr>
          <p:cNvPr id="4" name="Slide Number Placeholder 3"/>
          <p:cNvSpPr>
            <a:spLocks noGrp="1"/>
          </p:cNvSpPr>
          <p:nvPr>
            <p:ph type="sldNum" sz="quarter" idx="5"/>
          </p:nvPr>
        </p:nvSpPr>
        <p:spPr/>
        <p:txBody>
          <a:bodyPr/>
          <a:lstStyle/>
          <a:p>
            <a:fld id="{10BF0530-8FFA-B64C-9A1A-E1928636B235}" type="slidenum">
              <a:rPr lang="en-US" smtClean="0"/>
              <a:t>2</a:t>
            </a:fld>
            <a:endParaRPr lang="en-US"/>
          </a:p>
        </p:txBody>
      </p:sp>
    </p:spTree>
    <p:extLst>
      <p:ext uri="{BB962C8B-B14F-4D97-AF65-F5344CB8AC3E}">
        <p14:creationId xmlns:p14="http://schemas.microsoft.com/office/powerpoint/2010/main" val="985348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that there is a pretty obvious increase in leaf nitrogen content in plots that receive nitrogen fertilizer regardless of potassium and phosphorus combinations</a:t>
            </a:r>
          </a:p>
        </p:txBody>
      </p:sp>
      <p:sp>
        <p:nvSpPr>
          <p:cNvPr id="4" name="Slide Number Placeholder 3"/>
          <p:cNvSpPr>
            <a:spLocks noGrp="1"/>
          </p:cNvSpPr>
          <p:nvPr>
            <p:ph type="sldNum" sz="quarter" idx="5"/>
          </p:nvPr>
        </p:nvSpPr>
        <p:spPr/>
        <p:txBody>
          <a:bodyPr/>
          <a:lstStyle/>
          <a:p>
            <a:fld id="{10BF0530-8FFA-B64C-9A1A-E1928636B235}" type="slidenum">
              <a:rPr lang="en-US" smtClean="0"/>
              <a:t>3</a:t>
            </a:fld>
            <a:endParaRPr lang="en-US"/>
          </a:p>
        </p:txBody>
      </p:sp>
    </p:spTree>
    <p:extLst>
      <p:ext uri="{BB962C8B-B14F-4D97-AF65-F5344CB8AC3E}">
        <p14:creationId xmlns:p14="http://schemas.microsoft.com/office/powerpoint/2010/main" val="15251160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recent work has also shown that leaf nitrogen can be predicted independent of soil nitrogen availability</a:t>
            </a:r>
          </a:p>
          <a:p>
            <a:endParaRPr lang="en-US" dirty="0"/>
          </a:p>
          <a:p>
            <a:r>
              <a:rPr lang="en-US" dirty="0"/>
              <a:t>This is work from Ning Dong showing on the top row in panel b and c that leaf nitrogen can be predicted from photosynthetically active radiation, which is basically light, and mean annual temperature.</a:t>
            </a:r>
          </a:p>
          <a:p>
            <a:endParaRPr lang="en-US" dirty="0"/>
          </a:p>
          <a:p>
            <a:r>
              <a:rPr lang="en-US" dirty="0"/>
              <a:t>Additionally, they show in panel a that leaf nitrogen can be predicted by the ratio of intercellular carbon dioxide to extracellular carbon dioxide, or </a:t>
            </a:r>
            <a:r>
              <a:rPr lang="en-US" dirty="0" err="1"/>
              <a:t>Ci:Ca</a:t>
            </a:r>
            <a:r>
              <a:rPr lang="en-US" dirty="0"/>
              <a:t>, </a:t>
            </a:r>
          </a:p>
          <a:p>
            <a:endParaRPr lang="en-US" dirty="0"/>
          </a:p>
          <a:p>
            <a:r>
              <a:rPr lang="en-US" dirty="0"/>
              <a:t>In panel d, they show that leaf nitrogen can be predicted through the ratio of intercellular carbon dioxide to atmospheric carbon dioxide, and in panel e show that leaf nitrogen can be predicted on the basis of whether a species can associate with nitrogen-fixing bacteria</a:t>
            </a:r>
          </a:p>
          <a:p>
            <a:endParaRPr lang="en-US" dirty="0"/>
          </a:p>
          <a:p>
            <a:r>
              <a:rPr lang="en-US" dirty="0"/>
              <a:t>Thus, aboveground climate and leaf traits can be used to predict patterns of leaf nitrogen</a:t>
            </a:r>
          </a:p>
        </p:txBody>
      </p:sp>
      <p:sp>
        <p:nvSpPr>
          <p:cNvPr id="4" name="Slide Number Placeholder 3"/>
          <p:cNvSpPr>
            <a:spLocks noGrp="1"/>
          </p:cNvSpPr>
          <p:nvPr>
            <p:ph type="sldNum" sz="quarter" idx="5"/>
          </p:nvPr>
        </p:nvSpPr>
        <p:spPr/>
        <p:txBody>
          <a:bodyPr/>
          <a:lstStyle/>
          <a:p>
            <a:fld id="{10BF0530-8FFA-B64C-9A1A-E1928636B235}" type="slidenum">
              <a:rPr lang="en-US" smtClean="0"/>
              <a:t>4</a:t>
            </a:fld>
            <a:endParaRPr lang="en-US"/>
          </a:p>
        </p:txBody>
      </p:sp>
    </p:spTree>
    <p:extLst>
      <p:ext uri="{BB962C8B-B14F-4D97-AF65-F5344CB8AC3E}">
        <p14:creationId xmlns:p14="http://schemas.microsoft.com/office/powerpoint/2010/main" val="3993256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we know that variation in leaf nitrogen can be explained by soil nitrogen availability, climate, or plant traits, we still do not have a firm grasp of what drives leaf nitrogen content.</a:t>
            </a:r>
          </a:p>
          <a:p>
            <a:endParaRPr lang="en-US" dirty="0"/>
          </a:p>
          <a:p>
            <a:r>
              <a:rPr lang="en-US" dirty="0"/>
              <a:t>It is possible that these patterns are driven by plant allocation responses to soil nitrogen and climate, but we lack data that links these responses to physiological processes that range from the leaf to whole plant level</a:t>
            </a:r>
          </a:p>
          <a:p>
            <a:endParaRPr lang="en-US" dirty="0"/>
          </a:p>
          <a:p>
            <a:r>
              <a:rPr lang="en-US" sz="1200" dirty="0">
                <a:latin typeface="Arial" panose="020B0604020202020204" pitchFamily="34" charset="0"/>
                <a:cs typeface="Arial" panose="020B0604020202020204" pitchFamily="34" charset="0"/>
              </a:rPr>
              <a:t>Yet, we do not fully understand when and where soil nitrogen impacts nitrogen allocation to leaf tissue vs. other tissues</a:t>
            </a:r>
            <a:endParaRPr lang="en-US" dirty="0"/>
          </a:p>
        </p:txBody>
      </p:sp>
      <p:sp>
        <p:nvSpPr>
          <p:cNvPr id="4" name="Slide Number Placeholder 3"/>
          <p:cNvSpPr>
            <a:spLocks noGrp="1"/>
          </p:cNvSpPr>
          <p:nvPr>
            <p:ph type="sldNum" sz="quarter" idx="5"/>
          </p:nvPr>
        </p:nvSpPr>
        <p:spPr/>
        <p:txBody>
          <a:bodyPr/>
          <a:lstStyle/>
          <a:p>
            <a:fld id="{10BF0530-8FFA-B64C-9A1A-E1928636B235}" type="slidenum">
              <a:rPr lang="en-US" smtClean="0"/>
              <a:t>5</a:t>
            </a:fld>
            <a:endParaRPr lang="en-US"/>
          </a:p>
        </p:txBody>
      </p:sp>
    </p:spTree>
    <p:extLst>
      <p:ext uri="{BB962C8B-B14F-4D97-AF65-F5344CB8AC3E}">
        <p14:creationId xmlns:p14="http://schemas.microsoft.com/office/powerpoint/2010/main" val="39911367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leaf level, plants might allocate nitrogen to photosynthetic leaf tissue in order to preserve water</a:t>
            </a:r>
          </a:p>
          <a:p>
            <a:endParaRPr lang="en-US" dirty="0"/>
          </a:p>
          <a:p>
            <a:r>
              <a:rPr lang="en-US" dirty="0"/>
              <a:t>This option can be explained through recent frameworks suggesting that plants can and should maximize photosynthetic carbon gain by trading inefficient use of an abundant resource for efficiency a more limited limiting resource. </a:t>
            </a:r>
          </a:p>
          <a:p>
            <a:endParaRPr lang="en-US" dirty="0"/>
          </a:p>
          <a:p>
            <a:r>
              <a:rPr lang="en-US" dirty="0"/>
              <a:t>For example, if nitrogen is relatively more available than water, then plants can maintain a similar photosynthetic output by increasing nitrogen allocation toward photosynthetic leaf tissue in order to increase water-use efficiency., effectively employing a water-savings mechanism</a:t>
            </a:r>
          </a:p>
          <a:p>
            <a:endParaRPr lang="en-US" dirty="0"/>
          </a:p>
          <a:p>
            <a:r>
              <a:rPr lang="en-US" dirty="0"/>
              <a:t>We might expect these patterns would be observed in arid systems where water is relatively less available than nitrogen, although these patterns haven’t necessarily been tested in temperate regions</a:t>
            </a:r>
          </a:p>
        </p:txBody>
      </p:sp>
      <p:sp>
        <p:nvSpPr>
          <p:cNvPr id="4" name="Slide Number Placeholder 3"/>
          <p:cNvSpPr>
            <a:spLocks noGrp="1"/>
          </p:cNvSpPr>
          <p:nvPr>
            <p:ph type="sldNum" sz="quarter" idx="5"/>
          </p:nvPr>
        </p:nvSpPr>
        <p:spPr/>
        <p:txBody>
          <a:bodyPr/>
          <a:lstStyle/>
          <a:p>
            <a:fld id="{10BF0530-8FFA-B64C-9A1A-E1928636B235}" type="slidenum">
              <a:rPr lang="en-US" smtClean="0"/>
              <a:t>6</a:t>
            </a:fld>
            <a:endParaRPr lang="en-US"/>
          </a:p>
        </p:txBody>
      </p:sp>
    </p:spTree>
    <p:extLst>
      <p:ext uri="{BB962C8B-B14F-4D97-AF65-F5344CB8AC3E}">
        <p14:creationId xmlns:p14="http://schemas.microsoft.com/office/powerpoint/2010/main" val="2278609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leaf level, plants might allocate nitrogen to photosynthetic leaf tissue in order to preserve water</a:t>
            </a:r>
          </a:p>
          <a:p>
            <a:endParaRPr lang="en-US" dirty="0"/>
          </a:p>
          <a:p>
            <a:r>
              <a:rPr lang="en-US" dirty="0"/>
              <a:t>This option can be explained through recent frameworks suggesting that plants can and should maximize photosynthetic carbon gain by trading inefficient use of an abundant resource for efficiency a more limited limiting resource. </a:t>
            </a:r>
          </a:p>
          <a:p>
            <a:endParaRPr lang="en-US" dirty="0"/>
          </a:p>
          <a:p>
            <a:r>
              <a:rPr lang="en-US" dirty="0"/>
              <a:t>For example, if nitrogen is relatively more available than water, then plants can maintain a similar photosynthetic output by increasing nitrogen allocation toward photosynthetic leaf tissue in order to increase water-use efficiency., effectively employing a water-savings mechanism</a:t>
            </a:r>
          </a:p>
          <a:p>
            <a:endParaRPr lang="en-US" dirty="0"/>
          </a:p>
          <a:p>
            <a:r>
              <a:rPr lang="en-US" dirty="0"/>
              <a:t>We might expect these patterns would be observed in arid systems where water is relatively less available than nitrogen, although these patterns haven’t necessarily been tested in temperate regions</a:t>
            </a:r>
          </a:p>
        </p:txBody>
      </p:sp>
      <p:sp>
        <p:nvSpPr>
          <p:cNvPr id="4" name="Slide Number Placeholder 3"/>
          <p:cNvSpPr>
            <a:spLocks noGrp="1"/>
          </p:cNvSpPr>
          <p:nvPr>
            <p:ph type="sldNum" sz="quarter" idx="5"/>
          </p:nvPr>
        </p:nvSpPr>
        <p:spPr/>
        <p:txBody>
          <a:bodyPr/>
          <a:lstStyle/>
          <a:p>
            <a:fld id="{10BF0530-8FFA-B64C-9A1A-E1928636B235}" type="slidenum">
              <a:rPr lang="en-US" smtClean="0"/>
              <a:t>7</a:t>
            </a:fld>
            <a:endParaRPr lang="en-US"/>
          </a:p>
        </p:txBody>
      </p:sp>
    </p:spTree>
    <p:extLst>
      <p:ext uri="{BB962C8B-B14F-4D97-AF65-F5344CB8AC3E}">
        <p14:creationId xmlns:p14="http://schemas.microsoft.com/office/powerpoint/2010/main" val="34190650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Expectation: increasing soil nitrogen availability should increase the positive effect of aridity on water-use efficiency and tradeoffs between nitrogen and water use</a:t>
            </a:r>
          </a:p>
        </p:txBody>
      </p:sp>
      <p:sp>
        <p:nvSpPr>
          <p:cNvPr id="4" name="Slide Number Placeholder 3"/>
          <p:cNvSpPr>
            <a:spLocks noGrp="1"/>
          </p:cNvSpPr>
          <p:nvPr>
            <p:ph type="sldNum" sz="quarter" idx="5"/>
          </p:nvPr>
        </p:nvSpPr>
        <p:spPr/>
        <p:txBody>
          <a:bodyPr/>
          <a:lstStyle/>
          <a:p>
            <a:fld id="{0FE05D4D-C92E-0848-8CDC-5DB58098804E}" type="slidenum">
              <a:rPr lang="en-US" smtClean="0"/>
              <a:t>15</a:t>
            </a:fld>
            <a:endParaRPr lang="en-US"/>
          </a:p>
        </p:txBody>
      </p:sp>
    </p:spTree>
    <p:extLst>
      <p:ext uri="{BB962C8B-B14F-4D97-AF65-F5344CB8AC3E}">
        <p14:creationId xmlns:p14="http://schemas.microsoft.com/office/powerpoint/2010/main" val="2881962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Expectation: increasing soil nitrogen availability should increase the positive effect of aridity on water-use efficiency and tradeoffs between nitrogen and water use</a:t>
            </a:r>
          </a:p>
        </p:txBody>
      </p:sp>
      <p:sp>
        <p:nvSpPr>
          <p:cNvPr id="4" name="Slide Number Placeholder 3"/>
          <p:cNvSpPr>
            <a:spLocks noGrp="1"/>
          </p:cNvSpPr>
          <p:nvPr>
            <p:ph type="sldNum" sz="quarter" idx="5"/>
          </p:nvPr>
        </p:nvSpPr>
        <p:spPr/>
        <p:txBody>
          <a:bodyPr/>
          <a:lstStyle/>
          <a:p>
            <a:fld id="{0FE05D4D-C92E-0848-8CDC-5DB58098804E}" type="slidenum">
              <a:rPr lang="en-US" smtClean="0"/>
              <a:t>16</a:t>
            </a:fld>
            <a:endParaRPr lang="en-US"/>
          </a:p>
        </p:txBody>
      </p:sp>
    </p:spTree>
    <p:extLst>
      <p:ext uri="{BB962C8B-B14F-4D97-AF65-F5344CB8AC3E}">
        <p14:creationId xmlns:p14="http://schemas.microsoft.com/office/powerpoint/2010/main" val="39420579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the following field manipulation experiment to investigate whether changes in soil resource availability influenced leaf quantity/quality tradeoffs or water/nitrogen use tradeoffs.</a:t>
            </a:r>
          </a:p>
          <a:p>
            <a:endParaRPr lang="en-US" dirty="0"/>
          </a:p>
          <a:p>
            <a:r>
              <a:rPr lang="en-US" dirty="0"/>
              <a:t>Starting in 2010, our coauthor Christy Goodale set up a full-factorial nitrogen-by-sulfur field manipulation experiment at three sites in a contiguous closed canopy forest all within a 20-km radius of Ithaca, New York</a:t>
            </a:r>
          </a:p>
          <a:p>
            <a:endParaRPr lang="en-US" dirty="0"/>
          </a:p>
          <a:p>
            <a:r>
              <a:rPr lang="en-US" dirty="0"/>
              <a:t>This experiment was originally created to tease apart the impacts of soil pH change and soil nitrogen fertilization on forest ecosystem functions; </a:t>
            </a:r>
          </a:p>
          <a:p>
            <a:endParaRPr lang="en-US" dirty="0"/>
          </a:p>
          <a:p>
            <a:r>
              <a:rPr lang="en-US" dirty="0"/>
              <a:t>however, because sulfur additions acidify the soil and promote nitrogen losses over time, this system provides a unique soil nitrogen availability gradient to test our hypotheses</a:t>
            </a:r>
          </a:p>
        </p:txBody>
      </p:sp>
      <p:sp>
        <p:nvSpPr>
          <p:cNvPr id="4" name="Slide Number Placeholder 3"/>
          <p:cNvSpPr>
            <a:spLocks noGrp="1"/>
          </p:cNvSpPr>
          <p:nvPr>
            <p:ph type="sldNum" sz="quarter" idx="5"/>
          </p:nvPr>
        </p:nvSpPr>
        <p:spPr/>
        <p:txBody>
          <a:bodyPr/>
          <a:lstStyle/>
          <a:p>
            <a:fld id="{5244E996-A8DB-CE40-87C4-176C80B5D0D6}" type="slidenum">
              <a:rPr lang="en-US" smtClean="0"/>
              <a:t>32</a:t>
            </a:fld>
            <a:endParaRPr lang="en-US"/>
          </a:p>
        </p:txBody>
      </p:sp>
    </p:spTree>
    <p:extLst>
      <p:ext uri="{BB962C8B-B14F-4D97-AF65-F5344CB8AC3E}">
        <p14:creationId xmlns:p14="http://schemas.microsoft.com/office/powerpoint/2010/main" val="1368438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D2865-9E0B-884E-611B-88B26196FD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06735B-80E9-AEA6-41E3-78719381BB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3494B10-3CEC-CDEB-EF0E-9C34D9B68D70}"/>
              </a:ext>
            </a:extLst>
          </p:cNvPr>
          <p:cNvSpPr>
            <a:spLocks noGrp="1"/>
          </p:cNvSpPr>
          <p:nvPr>
            <p:ph type="dt" sz="half" idx="10"/>
          </p:nvPr>
        </p:nvSpPr>
        <p:spPr/>
        <p:txBody>
          <a:bodyPr/>
          <a:lstStyle/>
          <a:p>
            <a:fld id="{1B29673B-FB42-4B45-954F-A76484FE3C27}" type="datetimeFigureOut">
              <a:rPr lang="en-US" smtClean="0"/>
              <a:t>8/10/22</a:t>
            </a:fld>
            <a:endParaRPr lang="en-US"/>
          </a:p>
        </p:txBody>
      </p:sp>
      <p:sp>
        <p:nvSpPr>
          <p:cNvPr id="5" name="Footer Placeholder 4">
            <a:extLst>
              <a:ext uri="{FF2B5EF4-FFF2-40B4-BE49-F238E27FC236}">
                <a16:creationId xmlns:a16="http://schemas.microsoft.com/office/drawing/2014/main" id="{85A3BA42-69DC-1A5D-0466-E107D18D5F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85AB9A-B9D2-B8F0-6D0F-C1E907FD041D}"/>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22273154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66EB4-76DE-F16C-A84B-5C5A20D54D4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8777AB8-D6FB-31FC-0925-F65385A61A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72AB65-E5BF-EA51-4CA7-C5103B407E1B}"/>
              </a:ext>
            </a:extLst>
          </p:cNvPr>
          <p:cNvSpPr>
            <a:spLocks noGrp="1"/>
          </p:cNvSpPr>
          <p:nvPr>
            <p:ph type="dt" sz="half" idx="10"/>
          </p:nvPr>
        </p:nvSpPr>
        <p:spPr/>
        <p:txBody>
          <a:bodyPr/>
          <a:lstStyle/>
          <a:p>
            <a:fld id="{1B29673B-FB42-4B45-954F-A76484FE3C27}" type="datetimeFigureOut">
              <a:rPr lang="en-US" smtClean="0"/>
              <a:t>8/10/22</a:t>
            </a:fld>
            <a:endParaRPr lang="en-US"/>
          </a:p>
        </p:txBody>
      </p:sp>
      <p:sp>
        <p:nvSpPr>
          <p:cNvPr id="5" name="Footer Placeholder 4">
            <a:extLst>
              <a:ext uri="{FF2B5EF4-FFF2-40B4-BE49-F238E27FC236}">
                <a16:creationId xmlns:a16="http://schemas.microsoft.com/office/drawing/2014/main" id="{C407CC2E-F026-A19B-C7DB-8B8EAEEFCA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86228E-6E2A-0276-BE1C-07BBD2A76D61}"/>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3620023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B0CCAB-CD71-53B0-9029-65B394F78D7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6463256-FB29-EF61-2D81-70F2A88A53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800801-ACD4-A72A-0D15-A744802276FE}"/>
              </a:ext>
            </a:extLst>
          </p:cNvPr>
          <p:cNvSpPr>
            <a:spLocks noGrp="1"/>
          </p:cNvSpPr>
          <p:nvPr>
            <p:ph type="dt" sz="half" idx="10"/>
          </p:nvPr>
        </p:nvSpPr>
        <p:spPr/>
        <p:txBody>
          <a:bodyPr/>
          <a:lstStyle/>
          <a:p>
            <a:fld id="{1B29673B-FB42-4B45-954F-A76484FE3C27}" type="datetimeFigureOut">
              <a:rPr lang="en-US" smtClean="0"/>
              <a:t>8/10/22</a:t>
            </a:fld>
            <a:endParaRPr lang="en-US"/>
          </a:p>
        </p:txBody>
      </p:sp>
      <p:sp>
        <p:nvSpPr>
          <p:cNvPr id="5" name="Footer Placeholder 4">
            <a:extLst>
              <a:ext uri="{FF2B5EF4-FFF2-40B4-BE49-F238E27FC236}">
                <a16:creationId xmlns:a16="http://schemas.microsoft.com/office/drawing/2014/main" id="{7F15D330-6933-4A1A-355E-988A04B813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A2CB70-4BCA-979F-F36B-E4D884339748}"/>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42397276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1546F-A418-EEDB-BC45-3E1BD39A8DA5}"/>
              </a:ext>
            </a:extLst>
          </p:cNvPr>
          <p:cNvSpPr>
            <a:spLocks noGrp="1"/>
          </p:cNvSpPr>
          <p:nvPr>
            <p:ph type="title"/>
          </p:nvPr>
        </p:nvSpPr>
        <p:spPr/>
        <p:txBody>
          <a:bodyPr>
            <a:normAutofit/>
          </a:bodyPr>
          <a:lstStyle>
            <a:lvl1pPr>
              <a:defRPr sz="4000">
                <a:latin typeface="Arial" panose="020B0604020202020204" pitchFamily="34" charset="0"/>
                <a:cs typeface="Arial" panose="020B0604020202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965CBBE2-B0C2-9999-6FCE-34CA72667E2A}"/>
              </a:ext>
            </a:extLst>
          </p:cNvPr>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621FAD-2E77-93C0-F7EA-2988EE515F37}"/>
              </a:ext>
            </a:extLst>
          </p:cNvPr>
          <p:cNvSpPr>
            <a:spLocks noGrp="1"/>
          </p:cNvSpPr>
          <p:nvPr>
            <p:ph type="dt" sz="half" idx="10"/>
          </p:nvPr>
        </p:nvSpPr>
        <p:spPr/>
        <p:txBody>
          <a:bodyPr/>
          <a:lstStyle/>
          <a:p>
            <a:fld id="{1B29673B-FB42-4B45-954F-A76484FE3C27}" type="datetimeFigureOut">
              <a:rPr lang="en-US" smtClean="0"/>
              <a:t>8/10/22</a:t>
            </a:fld>
            <a:endParaRPr lang="en-US"/>
          </a:p>
        </p:txBody>
      </p:sp>
      <p:sp>
        <p:nvSpPr>
          <p:cNvPr id="5" name="Footer Placeholder 4">
            <a:extLst>
              <a:ext uri="{FF2B5EF4-FFF2-40B4-BE49-F238E27FC236}">
                <a16:creationId xmlns:a16="http://schemas.microsoft.com/office/drawing/2014/main" id="{C842C628-1D78-5991-3D6D-52F2C0B36F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087009-4015-C9CE-B97B-6511FD624606}"/>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1509803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AF738-58E1-3932-C703-59F50A274D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564C970-2DDC-E624-F266-F90E2C35DC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BD4477-BF1D-52C5-9B68-8C1C74A7CF10}"/>
              </a:ext>
            </a:extLst>
          </p:cNvPr>
          <p:cNvSpPr>
            <a:spLocks noGrp="1"/>
          </p:cNvSpPr>
          <p:nvPr>
            <p:ph type="dt" sz="half" idx="10"/>
          </p:nvPr>
        </p:nvSpPr>
        <p:spPr/>
        <p:txBody>
          <a:bodyPr/>
          <a:lstStyle/>
          <a:p>
            <a:fld id="{1B29673B-FB42-4B45-954F-A76484FE3C27}" type="datetimeFigureOut">
              <a:rPr lang="en-US" smtClean="0"/>
              <a:t>8/10/22</a:t>
            </a:fld>
            <a:endParaRPr lang="en-US"/>
          </a:p>
        </p:txBody>
      </p:sp>
      <p:sp>
        <p:nvSpPr>
          <p:cNvPr id="5" name="Footer Placeholder 4">
            <a:extLst>
              <a:ext uri="{FF2B5EF4-FFF2-40B4-BE49-F238E27FC236}">
                <a16:creationId xmlns:a16="http://schemas.microsoft.com/office/drawing/2014/main" id="{0D94ADFA-E531-9346-9077-FF9D0AE540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26004F-3695-244C-B64C-98EC2CAD2D13}"/>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3704033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5ED64-264C-D7E6-1A99-F477CD9B88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77E716-57D8-9886-BB33-1720702360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BADDD5C-9EB1-0D17-0ADD-282D2B3A3E0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5C1589F-3FC4-E435-ACAE-135708F51CE5}"/>
              </a:ext>
            </a:extLst>
          </p:cNvPr>
          <p:cNvSpPr>
            <a:spLocks noGrp="1"/>
          </p:cNvSpPr>
          <p:nvPr>
            <p:ph type="dt" sz="half" idx="10"/>
          </p:nvPr>
        </p:nvSpPr>
        <p:spPr/>
        <p:txBody>
          <a:bodyPr/>
          <a:lstStyle/>
          <a:p>
            <a:fld id="{1B29673B-FB42-4B45-954F-A76484FE3C27}" type="datetimeFigureOut">
              <a:rPr lang="en-US" smtClean="0"/>
              <a:t>8/10/22</a:t>
            </a:fld>
            <a:endParaRPr lang="en-US"/>
          </a:p>
        </p:txBody>
      </p:sp>
      <p:sp>
        <p:nvSpPr>
          <p:cNvPr id="6" name="Footer Placeholder 5">
            <a:extLst>
              <a:ext uri="{FF2B5EF4-FFF2-40B4-BE49-F238E27FC236}">
                <a16:creationId xmlns:a16="http://schemas.microsoft.com/office/drawing/2014/main" id="{53287D39-C79C-1A30-E7EC-73368C9E29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BEE086-F716-B8EA-8E1F-40D2AB5A1E3B}"/>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3128603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02606-CC1A-4F9D-B932-242FE644F5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671C86-FACA-0757-0CBB-C6ED6E3D3B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3870B1-101D-937D-E7B5-9C9C36744C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C3E634-537E-06EA-40EF-0540005A9A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6AF0E7-337E-EA28-5E41-E53D09F94C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7600DF-F90D-EFB9-2E1E-78144380323F}"/>
              </a:ext>
            </a:extLst>
          </p:cNvPr>
          <p:cNvSpPr>
            <a:spLocks noGrp="1"/>
          </p:cNvSpPr>
          <p:nvPr>
            <p:ph type="dt" sz="half" idx="10"/>
          </p:nvPr>
        </p:nvSpPr>
        <p:spPr/>
        <p:txBody>
          <a:bodyPr/>
          <a:lstStyle/>
          <a:p>
            <a:fld id="{1B29673B-FB42-4B45-954F-A76484FE3C27}" type="datetimeFigureOut">
              <a:rPr lang="en-US" smtClean="0"/>
              <a:t>8/10/22</a:t>
            </a:fld>
            <a:endParaRPr lang="en-US"/>
          </a:p>
        </p:txBody>
      </p:sp>
      <p:sp>
        <p:nvSpPr>
          <p:cNvPr id="8" name="Footer Placeholder 7">
            <a:extLst>
              <a:ext uri="{FF2B5EF4-FFF2-40B4-BE49-F238E27FC236}">
                <a16:creationId xmlns:a16="http://schemas.microsoft.com/office/drawing/2014/main" id="{17A15F5E-C740-4B8D-D502-22B89B1FDF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C630DF8-0555-2101-9C07-699134096919}"/>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19061121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8E7EC-CCE3-B695-6275-C7796F5E357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28A25A-FC3C-24A8-C60A-8BE770E7D1EF}"/>
              </a:ext>
            </a:extLst>
          </p:cNvPr>
          <p:cNvSpPr>
            <a:spLocks noGrp="1"/>
          </p:cNvSpPr>
          <p:nvPr>
            <p:ph type="dt" sz="half" idx="10"/>
          </p:nvPr>
        </p:nvSpPr>
        <p:spPr/>
        <p:txBody>
          <a:bodyPr/>
          <a:lstStyle/>
          <a:p>
            <a:fld id="{1B29673B-FB42-4B45-954F-A76484FE3C27}" type="datetimeFigureOut">
              <a:rPr lang="en-US" smtClean="0"/>
              <a:t>8/10/22</a:t>
            </a:fld>
            <a:endParaRPr lang="en-US"/>
          </a:p>
        </p:txBody>
      </p:sp>
      <p:sp>
        <p:nvSpPr>
          <p:cNvPr id="4" name="Footer Placeholder 3">
            <a:extLst>
              <a:ext uri="{FF2B5EF4-FFF2-40B4-BE49-F238E27FC236}">
                <a16:creationId xmlns:a16="http://schemas.microsoft.com/office/drawing/2014/main" id="{616D30F2-455F-296F-912B-6CE439CAB1A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942A26-93BA-1831-2CC1-645705687863}"/>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429520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3AD905-1AF3-1618-C836-4E110730258A}"/>
              </a:ext>
            </a:extLst>
          </p:cNvPr>
          <p:cNvSpPr>
            <a:spLocks noGrp="1"/>
          </p:cNvSpPr>
          <p:nvPr>
            <p:ph type="dt" sz="half" idx="10"/>
          </p:nvPr>
        </p:nvSpPr>
        <p:spPr/>
        <p:txBody>
          <a:bodyPr/>
          <a:lstStyle/>
          <a:p>
            <a:fld id="{1B29673B-FB42-4B45-954F-A76484FE3C27}" type="datetimeFigureOut">
              <a:rPr lang="en-US" smtClean="0"/>
              <a:t>8/10/22</a:t>
            </a:fld>
            <a:endParaRPr lang="en-US"/>
          </a:p>
        </p:txBody>
      </p:sp>
      <p:sp>
        <p:nvSpPr>
          <p:cNvPr id="3" name="Footer Placeholder 2">
            <a:extLst>
              <a:ext uri="{FF2B5EF4-FFF2-40B4-BE49-F238E27FC236}">
                <a16:creationId xmlns:a16="http://schemas.microsoft.com/office/drawing/2014/main" id="{59C73DE7-5E67-4764-291F-029E7F28CF1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F485B6-64DB-5A5E-551B-9BB38710DF1E}"/>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2743844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01B79-6F9E-58B5-878F-8186193923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9AB3A6-E8DD-B033-AC7B-B1E30D3EC6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CEBD82D-67DB-BB0F-968C-54021D0DE4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205EDB-FCB7-B16B-0F21-0271E6058D47}"/>
              </a:ext>
            </a:extLst>
          </p:cNvPr>
          <p:cNvSpPr>
            <a:spLocks noGrp="1"/>
          </p:cNvSpPr>
          <p:nvPr>
            <p:ph type="dt" sz="half" idx="10"/>
          </p:nvPr>
        </p:nvSpPr>
        <p:spPr/>
        <p:txBody>
          <a:bodyPr/>
          <a:lstStyle/>
          <a:p>
            <a:fld id="{1B29673B-FB42-4B45-954F-A76484FE3C27}" type="datetimeFigureOut">
              <a:rPr lang="en-US" smtClean="0"/>
              <a:t>8/10/22</a:t>
            </a:fld>
            <a:endParaRPr lang="en-US"/>
          </a:p>
        </p:txBody>
      </p:sp>
      <p:sp>
        <p:nvSpPr>
          <p:cNvPr id="6" name="Footer Placeholder 5">
            <a:extLst>
              <a:ext uri="{FF2B5EF4-FFF2-40B4-BE49-F238E27FC236}">
                <a16:creationId xmlns:a16="http://schemas.microsoft.com/office/drawing/2014/main" id="{BBCBCE44-5287-2880-20F1-76C7C4EAEC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D6AE53-13D2-E28E-0CC2-6DD6FEB257AF}"/>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1994013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F2390-8B51-FEB3-DBA1-D586D68795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B4DC696-BC26-A1F0-9ED0-E9B97CBF75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B81D936-02A7-A86F-50F8-EA3EE128DE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C3EDE1-3918-5464-2552-414781B76FD1}"/>
              </a:ext>
            </a:extLst>
          </p:cNvPr>
          <p:cNvSpPr>
            <a:spLocks noGrp="1"/>
          </p:cNvSpPr>
          <p:nvPr>
            <p:ph type="dt" sz="half" idx="10"/>
          </p:nvPr>
        </p:nvSpPr>
        <p:spPr/>
        <p:txBody>
          <a:bodyPr/>
          <a:lstStyle/>
          <a:p>
            <a:fld id="{1B29673B-FB42-4B45-954F-A76484FE3C27}" type="datetimeFigureOut">
              <a:rPr lang="en-US" smtClean="0"/>
              <a:t>8/10/22</a:t>
            </a:fld>
            <a:endParaRPr lang="en-US"/>
          </a:p>
        </p:txBody>
      </p:sp>
      <p:sp>
        <p:nvSpPr>
          <p:cNvPr id="6" name="Footer Placeholder 5">
            <a:extLst>
              <a:ext uri="{FF2B5EF4-FFF2-40B4-BE49-F238E27FC236}">
                <a16:creationId xmlns:a16="http://schemas.microsoft.com/office/drawing/2014/main" id="{D3A37CC1-A2D9-B712-97B9-0D6EB65684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03A5B4-CE89-1934-9EF8-3F9506AACEE1}"/>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2922887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7D5115-FDCD-0FF6-C9B5-FD3437A267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373F6C3-F471-343B-7590-90E255A39D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230DA3-4570-4CD6-C40C-9F67CC85E9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29673B-FB42-4B45-954F-A76484FE3C27}" type="datetimeFigureOut">
              <a:rPr lang="en-US" smtClean="0"/>
              <a:t>8/10/22</a:t>
            </a:fld>
            <a:endParaRPr lang="en-US"/>
          </a:p>
        </p:txBody>
      </p:sp>
      <p:sp>
        <p:nvSpPr>
          <p:cNvPr id="5" name="Footer Placeholder 4">
            <a:extLst>
              <a:ext uri="{FF2B5EF4-FFF2-40B4-BE49-F238E27FC236}">
                <a16:creationId xmlns:a16="http://schemas.microsoft.com/office/drawing/2014/main" id="{417CBB81-D413-23F5-D289-1C2414A0A0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1300AC9-8C00-6B04-B0BC-5372098A7D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250C90-A217-6949-8BD2-2F5146168076}" type="slidenum">
              <a:rPr lang="en-US" smtClean="0"/>
              <a:t>‹#›</a:t>
            </a:fld>
            <a:endParaRPr lang="en-US"/>
          </a:p>
        </p:txBody>
      </p:sp>
    </p:spTree>
    <p:extLst>
      <p:ext uri="{BB962C8B-B14F-4D97-AF65-F5344CB8AC3E}">
        <p14:creationId xmlns:p14="http://schemas.microsoft.com/office/powerpoint/2010/main" val="9590033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0BDF78-34DA-CD72-8C31-D6B7F11B7303}"/>
              </a:ext>
            </a:extLst>
          </p:cNvPr>
          <p:cNvSpPr>
            <a:spLocks noGrp="1"/>
          </p:cNvSpPr>
          <p:nvPr>
            <p:ph type="ctrTitle"/>
          </p:nvPr>
        </p:nvSpPr>
        <p:spPr>
          <a:xfrm>
            <a:off x="684054" y="743447"/>
            <a:ext cx="10644732" cy="2105212"/>
          </a:xfrm>
          <a:noFill/>
        </p:spPr>
        <p:txBody>
          <a:bodyPr>
            <a:noAutofit/>
          </a:bodyPr>
          <a:lstStyle/>
          <a:p>
            <a:r>
              <a:rPr lang="en-US" sz="4800" dirty="0">
                <a:latin typeface="Arial" panose="020B0604020202020204" pitchFamily="34" charset="0"/>
                <a:cs typeface="Arial" panose="020B0604020202020204" pitchFamily="34" charset="0"/>
              </a:rPr>
              <a:t>Soil nitrogen availability increases the positive effect of aridity on water use efficiency</a:t>
            </a:r>
          </a:p>
        </p:txBody>
      </p:sp>
      <p:sp>
        <p:nvSpPr>
          <p:cNvPr id="3" name="Subtitle 2">
            <a:extLst>
              <a:ext uri="{FF2B5EF4-FFF2-40B4-BE49-F238E27FC236}">
                <a16:creationId xmlns:a16="http://schemas.microsoft.com/office/drawing/2014/main" id="{992CF34E-B4C2-4AE0-AA6B-9A938262019F}"/>
              </a:ext>
            </a:extLst>
          </p:cNvPr>
          <p:cNvSpPr>
            <a:spLocks noGrp="1"/>
          </p:cNvSpPr>
          <p:nvPr>
            <p:ph type="subTitle" idx="1"/>
          </p:nvPr>
        </p:nvSpPr>
        <p:spPr>
          <a:xfrm>
            <a:off x="2949045" y="4009342"/>
            <a:ext cx="6114749" cy="1485319"/>
          </a:xfrm>
          <a:noFill/>
        </p:spPr>
        <p:txBody>
          <a:bodyPr>
            <a:normAutofit/>
          </a:bodyPr>
          <a:lstStyle/>
          <a:p>
            <a:r>
              <a:rPr lang="en-US" dirty="0"/>
              <a:t>Evan A. Perkowski; Nicholas G. Smith</a:t>
            </a:r>
          </a:p>
          <a:p>
            <a:r>
              <a:rPr lang="en-US" dirty="0"/>
              <a:t>Texas Tech University</a:t>
            </a:r>
          </a:p>
        </p:txBody>
      </p:sp>
    </p:spTree>
    <p:extLst>
      <p:ext uri="{BB962C8B-B14F-4D97-AF65-F5344CB8AC3E}">
        <p14:creationId xmlns:p14="http://schemas.microsoft.com/office/powerpoint/2010/main" val="3437226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AF6C0-FE73-42D8-9CD1-FEAB173412CD}"/>
              </a:ext>
            </a:extLst>
          </p:cNvPr>
          <p:cNvSpPr>
            <a:spLocks noGrp="1"/>
          </p:cNvSpPr>
          <p:nvPr>
            <p:ph type="title"/>
          </p:nvPr>
        </p:nvSpPr>
        <p:spPr/>
        <p:txBody>
          <a:bodyPr/>
          <a:lstStyle/>
          <a:p>
            <a:r>
              <a:rPr lang="en-US" dirty="0"/>
              <a:t>Resource unit cost ratio (</a:t>
            </a:r>
            <a:r>
              <a:rPr lang="el-GR" dirty="0"/>
              <a:t>β</a:t>
            </a:r>
            <a:r>
              <a:rPr lang="en-US" dirty="0"/>
              <a:t>)</a:t>
            </a:r>
          </a:p>
        </p:txBody>
      </p:sp>
      <p:sp>
        <p:nvSpPr>
          <p:cNvPr id="6" name="TextBox 5">
            <a:extLst>
              <a:ext uri="{FF2B5EF4-FFF2-40B4-BE49-F238E27FC236}">
                <a16:creationId xmlns:a16="http://schemas.microsoft.com/office/drawing/2014/main" id="{B147D2AE-A8FC-085D-4500-E8A8B79B1CC6}"/>
              </a:ext>
            </a:extLst>
          </p:cNvPr>
          <p:cNvSpPr txBox="1"/>
          <p:nvPr/>
        </p:nvSpPr>
        <p:spPr>
          <a:xfrm>
            <a:off x="4251808" y="1668383"/>
            <a:ext cx="4992072" cy="584775"/>
          </a:xfrm>
          <a:prstGeom prst="rect">
            <a:avLst/>
          </a:prstGeom>
          <a:noFill/>
        </p:spPr>
        <p:txBody>
          <a:bodyPr wrap="none" rtlCol="0">
            <a:spAutoFit/>
          </a:bodyPr>
          <a:lstStyle/>
          <a:p>
            <a:r>
              <a:rPr lang="en-US" sz="3200" dirty="0"/>
              <a:t>cost of acquiring and using N</a:t>
            </a:r>
          </a:p>
        </p:txBody>
      </p:sp>
      <p:sp>
        <p:nvSpPr>
          <p:cNvPr id="7" name="TextBox 6">
            <a:extLst>
              <a:ext uri="{FF2B5EF4-FFF2-40B4-BE49-F238E27FC236}">
                <a16:creationId xmlns:a16="http://schemas.microsoft.com/office/drawing/2014/main" id="{A6808B0F-777E-2651-C0D9-79FD07AB6AB4}"/>
              </a:ext>
            </a:extLst>
          </p:cNvPr>
          <p:cNvSpPr txBox="1"/>
          <p:nvPr/>
        </p:nvSpPr>
        <p:spPr>
          <a:xfrm>
            <a:off x="4049829" y="5973612"/>
            <a:ext cx="5396029" cy="584775"/>
          </a:xfrm>
          <a:prstGeom prst="rect">
            <a:avLst/>
          </a:prstGeom>
          <a:noFill/>
        </p:spPr>
        <p:txBody>
          <a:bodyPr wrap="none" rtlCol="0">
            <a:spAutoFit/>
          </a:bodyPr>
          <a:lstStyle/>
          <a:p>
            <a:r>
              <a:rPr lang="en-US" sz="3200" dirty="0"/>
              <a:t>cost of acquiring and using H</a:t>
            </a:r>
            <a:r>
              <a:rPr lang="en-US" sz="3200" baseline="-25000" dirty="0"/>
              <a:t>2</a:t>
            </a:r>
            <a:r>
              <a:rPr lang="en-US" sz="3200" dirty="0"/>
              <a:t>O</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B7574465-7B45-832C-2114-38C7905577FC}"/>
                  </a:ext>
                </a:extLst>
              </p:cNvPr>
              <p:cNvSpPr txBox="1"/>
              <p:nvPr/>
            </p:nvSpPr>
            <p:spPr>
              <a:xfrm>
                <a:off x="4444133" y="2963372"/>
                <a:ext cx="2877014" cy="219598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l-GR" sz="7200" b="0" i="1" smtClean="0">
                          <a:latin typeface="Cambria Math" panose="02040503050406030204" pitchFamily="18" charset="0"/>
                        </a:rPr>
                        <m:t>𝛽</m:t>
                      </m:r>
                      <m:r>
                        <a:rPr lang="en-US" sz="7200" b="0" i="1" smtClean="0">
                          <a:latin typeface="Cambria Math" panose="02040503050406030204" pitchFamily="18" charset="0"/>
                        </a:rPr>
                        <m:t>=</m:t>
                      </m:r>
                      <m:f>
                        <m:fPr>
                          <m:ctrlPr>
                            <a:rPr lang="en-US" sz="7200" b="0" i="1" smtClean="0">
                              <a:latin typeface="Cambria Math" panose="02040503050406030204" pitchFamily="18" charset="0"/>
                            </a:rPr>
                          </m:ctrlPr>
                        </m:fPr>
                        <m:num>
                          <m:r>
                            <a:rPr lang="en-US" sz="7200" b="0" i="1" smtClean="0">
                              <a:latin typeface="Cambria Math" panose="02040503050406030204" pitchFamily="18" charset="0"/>
                            </a:rPr>
                            <m:t>𝑏</m:t>
                          </m:r>
                        </m:num>
                        <m:den>
                          <m:r>
                            <a:rPr lang="en-US" sz="7200" b="0" i="1" smtClean="0">
                              <a:latin typeface="Cambria Math" panose="02040503050406030204" pitchFamily="18" charset="0"/>
                            </a:rPr>
                            <m:t>𝑎</m:t>
                          </m:r>
                        </m:den>
                      </m:f>
                    </m:oMath>
                  </m:oMathPara>
                </a14:m>
                <a:endParaRPr lang="en-US" sz="7200" dirty="0"/>
              </a:p>
            </p:txBody>
          </p:sp>
        </mc:Choice>
        <mc:Fallback xmlns="">
          <p:sp>
            <p:nvSpPr>
              <p:cNvPr id="3" name="TextBox 2">
                <a:extLst>
                  <a:ext uri="{FF2B5EF4-FFF2-40B4-BE49-F238E27FC236}">
                    <a16:creationId xmlns:a16="http://schemas.microsoft.com/office/drawing/2014/main" id="{B7574465-7B45-832C-2114-38C7905577FC}"/>
                  </a:ext>
                </a:extLst>
              </p:cNvPr>
              <p:cNvSpPr txBox="1">
                <a:spLocks noRot="1" noChangeAspect="1" noMove="1" noResize="1" noEditPoints="1" noAdjustHandles="1" noChangeArrowheads="1" noChangeShapeType="1" noTextEdit="1"/>
              </p:cNvSpPr>
              <p:nvPr/>
            </p:nvSpPr>
            <p:spPr>
              <a:xfrm>
                <a:off x="4444133" y="2963372"/>
                <a:ext cx="2877014" cy="2195986"/>
              </a:xfrm>
              <a:prstGeom prst="rect">
                <a:avLst/>
              </a:prstGeom>
              <a:blipFill>
                <a:blip r:embed="rId2"/>
                <a:stretch>
                  <a:fillRect l="-4386" r="-439" b="-6322"/>
                </a:stretch>
              </a:blipFill>
            </p:spPr>
            <p:txBody>
              <a:bodyPr/>
              <a:lstStyle/>
              <a:p>
                <a:r>
                  <a:rPr lang="en-US">
                    <a:noFill/>
                  </a:rPr>
                  <a:t> </a:t>
                </a:r>
              </a:p>
            </p:txBody>
          </p:sp>
        </mc:Fallback>
      </mc:AlternateContent>
      <p:cxnSp>
        <p:nvCxnSpPr>
          <p:cNvPr id="8" name="Straight Arrow Connector 7">
            <a:extLst>
              <a:ext uri="{FF2B5EF4-FFF2-40B4-BE49-F238E27FC236}">
                <a16:creationId xmlns:a16="http://schemas.microsoft.com/office/drawing/2014/main" id="{BA387B9E-DF36-C935-348C-E4410F5015DE}"/>
              </a:ext>
            </a:extLst>
          </p:cNvPr>
          <p:cNvCxnSpPr>
            <a:cxnSpLocks/>
          </p:cNvCxnSpPr>
          <p:nvPr/>
        </p:nvCxnSpPr>
        <p:spPr>
          <a:xfrm>
            <a:off x="6747844" y="2337632"/>
            <a:ext cx="0" cy="6257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89CD957-9C6D-8FC0-ED9F-584D974DCCAC}"/>
              </a:ext>
            </a:extLst>
          </p:cNvPr>
          <p:cNvCxnSpPr>
            <a:cxnSpLocks/>
          </p:cNvCxnSpPr>
          <p:nvPr/>
        </p:nvCxnSpPr>
        <p:spPr>
          <a:xfrm flipV="1">
            <a:off x="6747844" y="5253615"/>
            <a:ext cx="0" cy="6257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7016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ape&#10;&#10;Description automatically generated">
            <a:extLst>
              <a:ext uri="{FF2B5EF4-FFF2-40B4-BE49-F238E27FC236}">
                <a16:creationId xmlns:a16="http://schemas.microsoft.com/office/drawing/2014/main" id="{12161BE4-51C5-CA15-2B12-83B0537F13D7}"/>
              </a:ext>
            </a:extLst>
          </p:cNvPr>
          <p:cNvPicPr>
            <a:picLocks noChangeAspect="1"/>
          </p:cNvPicPr>
          <p:nvPr/>
        </p:nvPicPr>
        <p:blipFill rotWithShape="1">
          <a:blip r:embed="rId2"/>
          <a:srcRect b="6845"/>
          <a:stretch/>
        </p:blipFill>
        <p:spPr>
          <a:xfrm>
            <a:off x="582030" y="1880183"/>
            <a:ext cx="5343577" cy="4977817"/>
          </a:xfrm>
          <a:prstGeom prst="rect">
            <a:avLst/>
          </a:prstGeom>
        </p:spPr>
      </p:pic>
      <p:cxnSp>
        <p:nvCxnSpPr>
          <p:cNvPr id="6" name="Straight Arrow Connector 5">
            <a:extLst>
              <a:ext uri="{FF2B5EF4-FFF2-40B4-BE49-F238E27FC236}">
                <a16:creationId xmlns:a16="http://schemas.microsoft.com/office/drawing/2014/main" id="{CE5C3088-F9D6-46E9-5D9C-BD752F087B6F}"/>
              </a:ext>
            </a:extLst>
          </p:cNvPr>
          <p:cNvCxnSpPr/>
          <p:nvPr/>
        </p:nvCxnSpPr>
        <p:spPr>
          <a:xfrm flipH="1">
            <a:off x="2428628" y="2439180"/>
            <a:ext cx="501805"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9" name="Picture 8" descr="Diagram&#10;&#10;Description automatically generated">
            <a:extLst>
              <a:ext uri="{FF2B5EF4-FFF2-40B4-BE49-F238E27FC236}">
                <a16:creationId xmlns:a16="http://schemas.microsoft.com/office/drawing/2014/main" id="{3CB42548-BC33-C35D-26AE-BBD45D61F586}"/>
              </a:ext>
            </a:extLst>
          </p:cNvPr>
          <p:cNvPicPr>
            <a:picLocks noChangeAspect="1"/>
          </p:cNvPicPr>
          <p:nvPr/>
        </p:nvPicPr>
        <p:blipFill rotWithShape="1">
          <a:blip r:embed="rId3"/>
          <a:srcRect b="6784"/>
          <a:stretch/>
        </p:blipFill>
        <p:spPr>
          <a:xfrm>
            <a:off x="6013704" y="1880183"/>
            <a:ext cx="5340096" cy="4977817"/>
          </a:xfrm>
          <a:prstGeom prst="rect">
            <a:avLst/>
          </a:prstGeom>
        </p:spPr>
      </p:pic>
      <p:sp>
        <p:nvSpPr>
          <p:cNvPr id="16" name="Rectangle 15">
            <a:extLst>
              <a:ext uri="{FF2B5EF4-FFF2-40B4-BE49-F238E27FC236}">
                <a16:creationId xmlns:a16="http://schemas.microsoft.com/office/drawing/2014/main" id="{891BCA7E-62C7-7D51-AE59-4977FEFD6992}"/>
              </a:ext>
            </a:extLst>
          </p:cNvPr>
          <p:cNvSpPr/>
          <p:nvPr/>
        </p:nvSpPr>
        <p:spPr>
          <a:xfrm>
            <a:off x="1733526" y="2223715"/>
            <a:ext cx="3860800" cy="3711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CA09BE9-AC03-91F2-003A-00E153241023}"/>
              </a:ext>
            </a:extLst>
          </p:cNvPr>
          <p:cNvSpPr/>
          <p:nvPr/>
        </p:nvSpPr>
        <p:spPr>
          <a:xfrm>
            <a:off x="7119171" y="2191877"/>
            <a:ext cx="3860800" cy="38017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29223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ape&#10;&#10;Description automatically generated">
            <a:extLst>
              <a:ext uri="{FF2B5EF4-FFF2-40B4-BE49-F238E27FC236}">
                <a16:creationId xmlns:a16="http://schemas.microsoft.com/office/drawing/2014/main" id="{12161BE4-51C5-CA15-2B12-83B0537F13D7}"/>
              </a:ext>
            </a:extLst>
          </p:cNvPr>
          <p:cNvPicPr>
            <a:picLocks noChangeAspect="1"/>
          </p:cNvPicPr>
          <p:nvPr/>
        </p:nvPicPr>
        <p:blipFill rotWithShape="1">
          <a:blip r:embed="rId2"/>
          <a:srcRect b="6845"/>
          <a:stretch/>
        </p:blipFill>
        <p:spPr>
          <a:xfrm>
            <a:off x="582030" y="1880183"/>
            <a:ext cx="5343577" cy="4977817"/>
          </a:xfrm>
          <a:prstGeom prst="rect">
            <a:avLst/>
          </a:prstGeom>
        </p:spPr>
      </p:pic>
      <p:cxnSp>
        <p:nvCxnSpPr>
          <p:cNvPr id="6" name="Straight Arrow Connector 5">
            <a:extLst>
              <a:ext uri="{FF2B5EF4-FFF2-40B4-BE49-F238E27FC236}">
                <a16:creationId xmlns:a16="http://schemas.microsoft.com/office/drawing/2014/main" id="{CE5C3088-F9D6-46E9-5D9C-BD752F087B6F}"/>
              </a:ext>
            </a:extLst>
          </p:cNvPr>
          <p:cNvCxnSpPr/>
          <p:nvPr/>
        </p:nvCxnSpPr>
        <p:spPr>
          <a:xfrm flipH="1">
            <a:off x="2428628" y="2439180"/>
            <a:ext cx="501805"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9" name="Picture 8" descr="Diagram&#10;&#10;Description automatically generated">
            <a:extLst>
              <a:ext uri="{FF2B5EF4-FFF2-40B4-BE49-F238E27FC236}">
                <a16:creationId xmlns:a16="http://schemas.microsoft.com/office/drawing/2014/main" id="{3CB42548-BC33-C35D-26AE-BBD45D61F586}"/>
              </a:ext>
            </a:extLst>
          </p:cNvPr>
          <p:cNvPicPr>
            <a:picLocks noChangeAspect="1"/>
          </p:cNvPicPr>
          <p:nvPr/>
        </p:nvPicPr>
        <p:blipFill rotWithShape="1">
          <a:blip r:embed="rId3"/>
          <a:srcRect b="6784"/>
          <a:stretch/>
        </p:blipFill>
        <p:spPr>
          <a:xfrm>
            <a:off x="6013704" y="1880183"/>
            <a:ext cx="5340096" cy="4977817"/>
          </a:xfrm>
          <a:prstGeom prst="rect">
            <a:avLst/>
          </a:prstGeom>
        </p:spPr>
      </p:pic>
      <p:sp>
        <p:nvSpPr>
          <p:cNvPr id="16" name="Rectangle 15">
            <a:extLst>
              <a:ext uri="{FF2B5EF4-FFF2-40B4-BE49-F238E27FC236}">
                <a16:creationId xmlns:a16="http://schemas.microsoft.com/office/drawing/2014/main" id="{891BCA7E-62C7-7D51-AE59-4977FEFD6992}"/>
              </a:ext>
            </a:extLst>
          </p:cNvPr>
          <p:cNvSpPr/>
          <p:nvPr/>
        </p:nvSpPr>
        <p:spPr>
          <a:xfrm>
            <a:off x="1733526" y="2223715"/>
            <a:ext cx="3860800" cy="3711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D740FE4C-9D98-98FF-534F-E80C7E3D796B}"/>
              </a:ext>
            </a:extLst>
          </p:cNvPr>
          <p:cNvCxnSpPr/>
          <p:nvPr/>
        </p:nvCxnSpPr>
        <p:spPr>
          <a:xfrm flipH="1">
            <a:off x="2428628" y="2439180"/>
            <a:ext cx="50180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CA09BE9-AC03-91F2-003A-00E153241023}"/>
              </a:ext>
            </a:extLst>
          </p:cNvPr>
          <p:cNvSpPr/>
          <p:nvPr/>
        </p:nvSpPr>
        <p:spPr>
          <a:xfrm>
            <a:off x="7119171" y="2191877"/>
            <a:ext cx="3860800" cy="38017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3AAB1BB7-CA2F-7CB7-4CED-E36825B1FAC9}"/>
              </a:ext>
            </a:extLst>
          </p:cNvPr>
          <p:cNvCxnSpPr>
            <a:cxnSpLocks/>
          </p:cNvCxnSpPr>
          <p:nvPr/>
        </p:nvCxnSpPr>
        <p:spPr>
          <a:xfrm flipH="1">
            <a:off x="2428628" y="3083096"/>
            <a:ext cx="50180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AA3BDF68-09E8-0327-4D95-5AC33F932810}"/>
              </a:ext>
            </a:extLst>
          </p:cNvPr>
          <p:cNvSpPr txBox="1"/>
          <p:nvPr/>
        </p:nvSpPr>
        <p:spPr>
          <a:xfrm>
            <a:off x="2927090" y="2252099"/>
            <a:ext cx="2707280" cy="646331"/>
          </a:xfrm>
          <a:prstGeom prst="rect">
            <a:avLst/>
          </a:prstGeom>
          <a:noFill/>
          <a:ln>
            <a:noFill/>
          </a:ln>
        </p:spPr>
        <p:txBody>
          <a:bodyPr wrap="none" rtlCol="0">
            <a:spAutoFit/>
          </a:bodyPr>
          <a:lstStyle/>
          <a:p>
            <a:r>
              <a:rPr lang="en-US" b="1" dirty="0">
                <a:solidFill>
                  <a:schemeClr val="accent1"/>
                </a:solidFill>
              </a:rPr>
              <a:t>↑</a:t>
            </a:r>
            <a:r>
              <a:rPr lang="en-US" dirty="0"/>
              <a:t> N availability (</a:t>
            </a:r>
            <a:r>
              <a:rPr lang="en-US" b="1" dirty="0">
                <a:solidFill>
                  <a:schemeClr val="accent2"/>
                </a:solidFill>
              </a:rPr>
              <a:t>less</a:t>
            </a:r>
            <a:r>
              <a:rPr lang="en-US" dirty="0"/>
              <a:t> costly</a:t>
            </a:r>
          </a:p>
          <a:p>
            <a:r>
              <a:rPr lang="en-US" dirty="0"/>
              <a:t>     to acquire/use)</a:t>
            </a:r>
          </a:p>
        </p:txBody>
      </p:sp>
      <p:sp>
        <p:nvSpPr>
          <p:cNvPr id="26" name="TextBox 25">
            <a:extLst>
              <a:ext uri="{FF2B5EF4-FFF2-40B4-BE49-F238E27FC236}">
                <a16:creationId xmlns:a16="http://schemas.microsoft.com/office/drawing/2014/main" id="{A10FAEAC-4A09-8F22-8D79-2E2B72978FFD}"/>
              </a:ext>
            </a:extLst>
          </p:cNvPr>
          <p:cNvSpPr txBox="1"/>
          <p:nvPr/>
        </p:nvSpPr>
        <p:spPr>
          <a:xfrm>
            <a:off x="2930748" y="2898430"/>
            <a:ext cx="2601866" cy="646331"/>
          </a:xfrm>
          <a:prstGeom prst="rect">
            <a:avLst/>
          </a:prstGeom>
          <a:noFill/>
        </p:spPr>
        <p:txBody>
          <a:bodyPr wrap="none" rtlCol="0">
            <a:spAutoFit/>
          </a:bodyPr>
          <a:lstStyle/>
          <a:p>
            <a:r>
              <a:rPr lang="en-US" b="1" dirty="0">
                <a:solidFill>
                  <a:schemeClr val="accent2"/>
                </a:solidFill>
              </a:rPr>
              <a:t>↓</a:t>
            </a:r>
            <a:r>
              <a:rPr lang="en-US" dirty="0"/>
              <a:t> H</a:t>
            </a:r>
            <a:r>
              <a:rPr lang="en-US" baseline="-25000" dirty="0"/>
              <a:t>2</a:t>
            </a:r>
            <a:r>
              <a:rPr lang="en-US" dirty="0"/>
              <a:t>O availability (</a:t>
            </a:r>
            <a:r>
              <a:rPr lang="en-US" b="1" dirty="0">
                <a:solidFill>
                  <a:schemeClr val="accent1"/>
                </a:solidFill>
              </a:rPr>
              <a:t>more</a:t>
            </a:r>
            <a:r>
              <a:rPr lang="en-US" dirty="0"/>
              <a:t> </a:t>
            </a:r>
          </a:p>
          <a:p>
            <a:r>
              <a:rPr lang="en-US" dirty="0"/>
              <a:t>     costly to acquire/use)</a:t>
            </a:r>
          </a:p>
        </p:txBody>
      </p:sp>
    </p:spTree>
    <p:extLst>
      <p:ext uri="{BB962C8B-B14F-4D97-AF65-F5344CB8AC3E}">
        <p14:creationId xmlns:p14="http://schemas.microsoft.com/office/powerpoint/2010/main" val="25297305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ape&#10;&#10;Description automatically generated">
            <a:extLst>
              <a:ext uri="{FF2B5EF4-FFF2-40B4-BE49-F238E27FC236}">
                <a16:creationId xmlns:a16="http://schemas.microsoft.com/office/drawing/2014/main" id="{12161BE4-51C5-CA15-2B12-83B0537F13D7}"/>
              </a:ext>
            </a:extLst>
          </p:cNvPr>
          <p:cNvPicPr>
            <a:picLocks noChangeAspect="1"/>
          </p:cNvPicPr>
          <p:nvPr/>
        </p:nvPicPr>
        <p:blipFill rotWithShape="1">
          <a:blip r:embed="rId2"/>
          <a:srcRect b="6845"/>
          <a:stretch/>
        </p:blipFill>
        <p:spPr>
          <a:xfrm>
            <a:off x="582030" y="1880183"/>
            <a:ext cx="5343577" cy="4977817"/>
          </a:xfrm>
          <a:prstGeom prst="rect">
            <a:avLst/>
          </a:prstGeom>
        </p:spPr>
      </p:pic>
      <p:cxnSp>
        <p:nvCxnSpPr>
          <p:cNvPr id="6" name="Straight Arrow Connector 5">
            <a:extLst>
              <a:ext uri="{FF2B5EF4-FFF2-40B4-BE49-F238E27FC236}">
                <a16:creationId xmlns:a16="http://schemas.microsoft.com/office/drawing/2014/main" id="{CE5C3088-F9D6-46E9-5D9C-BD752F087B6F}"/>
              </a:ext>
            </a:extLst>
          </p:cNvPr>
          <p:cNvCxnSpPr/>
          <p:nvPr/>
        </p:nvCxnSpPr>
        <p:spPr>
          <a:xfrm flipH="1">
            <a:off x="2428628" y="2439180"/>
            <a:ext cx="501805"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9" name="Picture 8" descr="Diagram&#10;&#10;Description automatically generated">
            <a:extLst>
              <a:ext uri="{FF2B5EF4-FFF2-40B4-BE49-F238E27FC236}">
                <a16:creationId xmlns:a16="http://schemas.microsoft.com/office/drawing/2014/main" id="{3CB42548-BC33-C35D-26AE-BBD45D61F586}"/>
              </a:ext>
            </a:extLst>
          </p:cNvPr>
          <p:cNvPicPr>
            <a:picLocks noChangeAspect="1"/>
          </p:cNvPicPr>
          <p:nvPr/>
        </p:nvPicPr>
        <p:blipFill rotWithShape="1">
          <a:blip r:embed="rId3"/>
          <a:srcRect b="6784"/>
          <a:stretch/>
        </p:blipFill>
        <p:spPr>
          <a:xfrm>
            <a:off x="6013704" y="1880183"/>
            <a:ext cx="5340096" cy="4977817"/>
          </a:xfrm>
          <a:prstGeom prst="rect">
            <a:avLst/>
          </a:prstGeom>
        </p:spPr>
      </p:pic>
      <p:sp>
        <p:nvSpPr>
          <p:cNvPr id="16" name="Rectangle 15">
            <a:extLst>
              <a:ext uri="{FF2B5EF4-FFF2-40B4-BE49-F238E27FC236}">
                <a16:creationId xmlns:a16="http://schemas.microsoft.com/office/drawing/2014/main" id="{891BCA7E-62C7-7D51-AE59-4977FEFD6992}"/>
              </a:ext>
            </a:extLst>
          </p:cNvPr>
          <p:cNvSpPr/>
          <p:nvPr/>
        </p:nvSpPr>
        <p:spPr>
          <a:xfrm>
            <a:off x="1733526" y="2223715"/>
            <a:ext cx="3860800" cy="3711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D740FE4C-9D98-98FF-534F-E80C7E3D796B}"/>
              </a:ext>
            </a:extLst>
          </p:cNvPr>
          <p:cNvCxnSpPr/>
          <p:nvPr/>
        </p:nvCxnSpPr>
        <p:spPr>
          <a:xfrm flipH="1">
            <a:off x="2428628" y="2439180"/>
            <a:ext cx="50180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CA09BE9-AC03-91F2-003A-00E153241023}"/>
              </a:ext>
            </a:extLst>
          </p:cNvPr>
          <p:cNvSpPr/>
          <p:nvPr/>
        </p:nvSpPr>
        <p:spPr>
          <a:xfrm>
            <a:off x="7119171" y="2191877"/>
            <a:ext cx="3860800" cy="38017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Arrow Connector 17">
            <a:extLst>
              <a:ext uri="{FF2B5EF4-FFF2-40B4-BE49-F238E27FC236}">
                <a16:creationId xmlns:a16="http://schemas.microsoft.com/office/drawing/2014/main" id="{3AAB1BB7-CA2F-7CB7-4CED-E36825B1FAC9}"/>
              </a:ext>
            </a:extLst>
          </p:cNvPr>
          <p:cNvCxnSpPr>
            <a:cxnSpLocks/>
          </p:cNvCxnSpPr>
          <p:nvPr/>
        </p:nvCxnSpPr>
        <p:spPr>
          <a:xfrm flipH="1">
            <a:off x="2428628" y="3083096"/>
            <a:ext cx="50180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F31A140D-D78E-C3C9-E449-423BFDB56734}"/>
              </a:ext>
            </a:extLst>
          </p:cNvPr>
          <p:cNvSpPr txBox="1"/>
          <p:nvPr/>
        </p:nvSpPr>
        <p:spPr>
          <a:xfrm>
            <a:off x="6895002" y="1814339"/>
            <a:ext cx="4351448" cy="369332"/>
          </a:xfrm>
          <a:prstGeom prst="rect">
            <a:avLst/>
          </a:prstGeom>
          <a:noFill/>
        </p:spPr>
        <p:txBody>
          <a:bodyPr wrap="none" rtlCol="0">
            <a:spAutoFit/>
          </a:bodyPr>
          <a:lstStyle/>
          <a:p>
            <a:r>
              <a:rPr lang="en-US" b="1" dirty="0">
                <a:solidFill>
                  <a:schemeClr val="accent2"/>
                </a:solidFill>
              </a:rPr>
              <a:t>↓</a:t>
            </a:r>
            <a:r>
              <a:rPr lang="en-US" dirty="0">
                <a:solidFill>
                  <a:schemeClr val="accent1"/>
                </a:solidFill>
              </a:rPr>
              <a:t> </a:t>
            </a:r>
            <a:r>
              <a:rPr lang="el-GR" dirty="0">
                <a:latin typeface="Times New Roman" panose="02020603050405020304" pitchFamily="18" charset="0"/>
                <a:cs typeface="Times New Roman" panose="02020603050405020304" pitchFamily="18" charset="0"/>
              </a:rPr>
              <a:t>χ</a:t>
            </a:r>
            <a:r>
              <a:rPr lang="en-US" dirty="0"/>
              <a:t>  = </a:t>
            </a:r>
            <a:r>
              <a:rPr lang="en-US" b="1" dirty="0">
                <a:solidFill>
                  <a:schemeClr val="accent2"/>
                </a:solidFill>
              </a:rPr>
              <a:t>↓</a:t>
            </a:r>
            <a:r>
              <a:rPr lang="en-US" dirty="0"/>
              <a:t> water use = </a:t>
            </a:r>
            <a:r>
              <a:rPr lang="en-US" b="1" dirty="0">
                <a:solidFill>
                  <a:schemeClr val="accent1"/>
                </a:solidFill>
              </a:rPr>
              <a:t>↑</a:t>
            </a:r>
            <a:r>
              <a:rPr lang="en-US" dirty="0"/>
              <a:t> water use efficiency</a:t>
            </a:r>
          </a:p>
        </p:txBody>
      </p:sp>
      <p:sp>
        <p:nvSpPr>
          <p:cNvPr id="25" name="TextBox 24">
            <a:extLst>
              <a:ext uri="{FF2B5EF4-FFF2-40B4-BE49-F238E27FC236}">
                <a16:creationId xmlns:a16="http://schemas.microsoft.com/office/drawing/2014/main" id="{AA3BDF68-09E8-0327-4D95-5AC33F932810}"/>
              </a:ext>
            </a:extLst>
          </p:cNvPr>
          <p:cNvSpPr txBox="1"/>
          <p:nvPr/>
        </p:nvSpPr>
        <p:spPr>
          <a:xfrm>
            <a:off x="2927090" y="2252099"/>
            <a:ext cx="2707280" cy="646331"/>
          </a:xfrm>
          <a:prstGeom prst="rect">
            <a:avLst/>
          </a:prstGeom>
          <a:noFill/>
          <a:ln>
            <a:noFill/>
          </a:ln>
        </p:spPr>
        <p:txBody>
          <a:bodyPr wrap="none" rtlCol="0">
            <a:spAutoFit/>
          </a:bodyPr>
          <a:lstStyle/>
          <a:p>
            <a:r>
              <a:rPr lang="en-US" b="1" dirty="0">
                <a:solidFill>
                  <a:schemeClr val="accent1"/>
                </a:solidFill>
              </a:rPr>
              <a:t>↑</a:t>
            </a:r>
            <a:r>
              <a:rPr lang="en-US" dirty="0"/>
              <a:t> N availability (</a:t>
            </a:r>
            <a:r>
              <a:rPr lang="en-US" b="1" dirty="0">
                <a:solidFill>
                  <a:schemeClr val="accent2"/>
                </a:solidFill>
              </a:rPr>
              <a:t>less</a:t>
            </a:r>
            <a:r>
              <a:rPr lang="en-US" dirty="0"/>
              <a:t> costly</a:t>
            </a:r>
          </a:p>
          <a:p>
            <a:r>
              <a:rPr lang="en-US" dirty="0"/>
              <a:t>     to acquire/use)</a:t>
            </a:r>
          </a:p>
        </p:txBody>
      </p:sp>
      <p:sp>
        <p:nvSpPr>
          <p:cNvPr id="26" name="TextBox 25">
            <a:extLst>
              <a:ext uri="{FF2B5EF4-FFF2-40B4-BE49-F238E27FC236}">
                <a16:creationId xmlns:a16="http://schemas.microsoft.com/office/drawing/2014/main" id="{A10FAEAC-4A09-8F22-8D79-2E2B72978FFD}"/>
              </a:ext>
            </a:extLst>
          </p:cNvPr>
          <p:cNvSpPr txBox="1"/>
          <p:nvPr/>
        </p:nvSpPr>
        <p:spPr>
          <a:xfrm>
            <a:off x="2930748" y="2898430"/>
            <a:ext cx="2601866" cy="646331"/>
          </a:xfrm>
          <a:prstGeom prst="rect">
            <a:avLst/>
          </a:prstGeom>
          <a:noFill/>
        </p:spPr>
        <p:txBody>
          <a:bodyPr wrap="none" rtlCol="0">
            <a:spAutoFit/>
          </a:bodyPr>
          <a:lstStyle/>
          <a:p>
            <a:r>
              <a:rPr lang="en-US" b="1" dirty="0">
                <a:solidFill>
                  <a:schemeClr val="accent2"/>
                </a:solidFill>
              </a:rPr>
              <a:t>↓</a:t>
            </a:r>
            <a:r>
              <a:rPr lang="en-US" dirty="0"/>
              <a:t> H</a:t>
            </a:r>
            <a:r>
              <a:rPr lang="en-US" baseline="-25000" dirty="0"/>
              <a:t>2</a:t>
            </a:r>
            <a:r>
              <a:rPr lang="en-US" dirty="0"/>
              <a:t>O availability (</a:t>
            </a:r>
            <a:r>
              <a:rPr lang="en-US" b="1" dirty="0">
                <a:solidFill>
                  <a:schemeClr val="accent1"/>
                </a:solidFill>
              </a:rPr>
              <a:t>more</a:t>
            </a:r>
            <a:r>
              <a:rPr lang="en-US" dirty="0"/>
              <a:t> </a:t>
            </a:r>
          </a:p>
          <a:p>
            <a:r>
              <a:rPr lang="en-US" dirty="0"/>
              <a:t>     costly to acquire/use)</a:t>
            </a:r>
          </a:p>
        </p:txBody>
      </p:sp>
    </p:spTree>
    <p:extLst>
      <p:ext uri="{BB962C8B-B14F-4D97-AF65-F5344CB8AC3E}">
        <p14:creationId xmlns:p14="http://schemas.microsoft.com/office/powerpoint/2010/main" val="35718320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55ED9-B43A-3AFE-7671-A985F2728332}"/>
              </a:ext>
            </a:extLst>
          </p:cNvPr>
          <p:cNvSpPr>
            <a:spLocks noGrp="1"/>
          </p:cNvSpPr>
          <p:nvPr>
            <p:ph type="title"/>
          </p:nvPr>
        </p:nvSpPr>
        <p:spPr>
          <a:xfrm>
            <a:off x="152400" y="189264"/>
            <a:ext cx="11887200" cy="1702299"/>
          </a:xfrm>
        </p:spPr>
        <p:txBody>
          <a:bodyPr>
            <a:noAutofit/>
          </a:bodyPr>
          <a:lstStyle/>
          <a:p>
            <a:r>
              <a:rPr lang="en-US" b="1" dirty="0"/>
              <a:t>Hypothesis 1a</a:t>
            </a:r>
            <a:r>
              <a:rPr lang="en-US" dirty="0"/>
              <a:t>: Soil nitrogen availability should </a:t>
            </a:r>
            <a:r>
              <a:rPr lang="en-US" b="1" dirty="0">
                <a:solidFill>
                  <a:schemeClr val="accent1"/>
                </a:solidFill>
              </a:rPr>
              <a:t>increase</a:t>
            </a:r>
            <a:r>
              <a:rPr lang="en-US" dirty="0"/>
              <a:t> leaf N to maintain photosynthesis with </a:t>
            </a:r>
            <a:r>
              <a:rPr lang="en-US" b="1" dirty="0">
                <a:solidFill>
                  <a:schemeClr val="accent1"/>
                </a:solidFill>
              </a:rPr>
              <a:t>greater</a:t>
            </a:r>
            <a:r>
              <a:rPr lang="en-US" b="1" dirty="0">
                <a:solidFill>
                  <a:schemeClr val="accent2"/>
                </a:solidFill>
              </a:rPr>
              <a:t> </a:t>
            </a:r>
            <a:r>
              <a:rPr lang="en-US" dirty="0"/>
              <a:t>WUE</a:t>
            </a:r>
          </a:p>
        </p:txBody>
      </p:sp>
      <p:pic>
        <p:nvPicPr>
          <p:cNvPr id="4" name="Picture 3" descr="Shape&#10;&#10;Description automatically generated">
            <a:extLst>
              <a:ext uri="{FF2B5EF4-FFF2-40B4-BE49-F238E27FC236}">
                <a16:creationId xmlns:a16="http://schemas.microsoft.com/office/drawing/2014/main" id="{12161BE4-51C5-CA15-2B12-83B0537F13D7}"/>
              </a:ext>
            </a:extLst>
          </p:cNvPr>
          <p:cNvPicPr>
            <a:picLocks noChangeAspect="1"/>
          </p:cNvPicPr>
          <p:nvPr/>
        </p:nvPicPr>
        <p:blipFill rotWithShape="1">
          <a:blip r:embed="rId2"/>
          <a:srcRect b="6845"/>
          <a:stretch/>
        </p:blipFill>
        <p:spPr>
          <a:xfrm>
            <a:off x="582030" y="1880183"/>
            <a:ext cx="5343577" cy="4977817"/>
          </a:xfrm>
          <a:prstGeom prst="rect">
            <a:avLst/>
          </a:prstGeom>
        </p:spPr>
      </p:pic>
      <p:pic>
        <p:nvPicPr>
          <p:cNvPr id="9" name="Picture 8" descr="Diagram&#10;&#10;Description automatically generated">
            <a:extLst>
              <a:ext uri="{FF2B5EF4-FFF2-40B4-BE49-F238E27FC236}">
                <a16:creationId xmlns:a16="http://schemas.microsoft.com/office/drawing/2014/main" id="{3CB42548-BC33-C35D-26AE-BBD45D61F586}"/>
              </a:ext>
            </a:extLst>
          </p:cNvPr>
          <p:cNvPicPr>
            <a:picLocks noChangeAspect="1"/>
          </p:cNvPicPr>
          <p:nvPr/>
        </p:nvPicPr>
        <p:blipFill rotWithShape="1">
          <a:blip r:embed="rId3"/>
          <a:srcRect b="6784"/>
          <a:stretch/>
        </p:blipFill>
        <p:spPr>
          <a:xfrm>
            <a:off x="6013704" y="1880183"/>
            <a:ext cx="5340096" cy="4977817"/>
          </a:xfrm>
          <a:prstGeom prst="rect">
            <a:avLst/>
          </a:prstGeom>
        </p:spPr>
      </p:pic>
      <p:cxnSp>
        <p:nvCxnSpPr>
          <p:cNvPr id="3" name="Straight Arrow Connector 2">
            <a:extLst>
              <a:ext uri="{FF2B5EF4-FFF2-40B4-BE49-F238E27FC236}">
                <a16:creationId xmlns:a16="http://schemas.microsoft.com/office/drawing/2014/main" id="{FA92E6FF-5BF8-370B-1B5E-F7BF403672C1}"/>
              </a:ext>
            </a:extLst>
          </p:cNvPr>
          <p:cNvCxnSpPr/>
          <p:nvPr/>
        </p:nvCxnSpPr>
        <p:spPr>
          <a:xfrm flipH="1">
            <a:off x="2428628" y="2439180"/>
            <a:ext cx="50180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C9DFE29-B72D-A75F-7C2A-98AB72385492}"/>
              </a:ext>
            </a:extLst>
          </p:cNvPr>
          <p:cNvSpPr txBox="1"/>
          <p:nvPr/>
        </p:nvSpPr>
        <p:spPr>
          <a:xfrm>
            <a:off x="2927090" y="2252099"/>
            <a:ext cx="2772747" cy="646331"/>
          </a:xfrm>
          <a:prstGeom prst="rect">
            <a:avLst/>
          </a:prstGeom>
          <a:noFill/>
          <a:ln>
            <a:noFill/>
          </a:ln>
        </p:spPr>
        <p:txBody>
          <a:bodyPr wrap="none" rtlCol="0">
            <a:spAutoFit/>
          </a:bodyPr>
          <a:lstStyle/>
          <a:p>
            <a:r>
              <a:rPr lang="en-US" b="1" dirty="0">
                <a:solidFill>
                  <a:schemeClr val="accent1"/>
                </a:solidFill>
              </a:rPr>
              <a:t>↑</a:t>
            </a:r>
            <a:r>
              <a:rPr lang="en-US" b="1" dirty="0"/>
              <a:t> N availability (</a:t>
            </a:r>
            <a:r>
              <a:rPr lang="en-US" b="1" dirty="0">
                <a:solidFill>
                  <a:schemeClr val="accent2"/>
                </a:solidFill>
              </a:rPr>
              <a:t>less</a:t>
            </a:r>
            <a:r>
              <a:rPr lang="en-US" b="1" dirty="0"/>
              <a:t> costly</a:t>
            </a:r>
          </a:p>
          <a:p>
            <a:r>
              <a:rPr lang="en-US" b="1" dirty="0"/>
              <a:t>     to acquire/use)</a:t>
            </a:r>
          </a:p>
        </p:txBody>
      </p:sp>
      <p:cxnSp>
        <p:nvCxnSpPr>
          <p:cNvPr id="7" name="Straight Arrow Connector 6">
            <a:extLst>
              <a:ext uri="{FF2B5EF4-FFF2-40B4-BE49-F238E27FC236}">
                <a16:creationId xmlns:a16="http://schemas.microsoft.com/office/drawing/2014/main" id="{E5EB430C-DCB9-9675-33AC-6E139A3DC13C}"/>
              </a:ext>
            </a:extLst>
          </p:cNvPr>
          <p:cNvCxnSpPr>
            <a:cxnSpLocks/>
          </p:cNvCxnSpPr>
          <p:nvPr/>
        </p:nvCxnSpPr>
        <p:spPr>
          <a:xfrm flipH="1">
            <a:off x="2428628" y="3083096"/>
            <a:ext cx="50180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177AEF7-90ED-E47D-2CE3-910E6B2947E6}"/>
              </a:ext>
            </a:extLst>
          </p:cNvPr>
          <p:cNvSpPr txBox="1"/>
          <p:nvPr/>
        </p:nvSpPr>
        <p:spPr>
          <a:xfrm>
            <a:off x="2930748" y="2898430"/>
            <a:ext cx="2601866" cy="646331"/>
          </a:xfrm>
          <a:prstGeom prst="rect">
            <a:avLst/>
          </a:prstGeom>
          <a:noFill/>
        </p:spPr>
        <p:txBody>
          <a:bodyPr wrap="none" rtlCol="0">
            <a:spAutoFit/>
          </a:bodyPr>
          <a:lstStyle/>
          <a:p>
            <a:r>
              <a:rPr lang="en-US" b="1" dirty="0">
                <a:solidFill>
                  <a:schemeClr val="accent2"/>
                </a:solidFill>
              </a:rPr>
              <a:t>↓</a:t>
            </a:r>
            <a:r>
              <a:rPr lang="en-US" dirty="0"/>
              <a:t> H</a:t>
            </a:r>
            <a:r>
              <a:rPr lang="en-US" baseline="-25000" dirty="0"/>
              <a:t>2</a:t>
            </a:r>
            <a:r>
              <a:rPr lang="en-US" dirty="0"/>
              <a:t>O availability (</a:t>
            </a:r>
            <a:r>
              <a:rPr lang="en-US" b="1" dirty="0">
                <a:solidFill>
                  <a:schemeClr val="accent1"/>
                </a:solidFill>
              </a:rPr>
              <a:t>more</a:t>
            </a:r>
            <a:r>
              <a:rPr lang="en-US" dirty="0"/>
              <a:t> </a:t>
            </a:r>
          </a:p>
          <a:p>
            <a:r>
              <a:rPr lang="en-US" dirty="0"/>
              <a:t>     costly to acquire/use)</a:t>
            </a:r>
          </a:p>
        </p:txBody>
      </p:sp>
      <p:sp>
        <p:nvSpPr>
          <p:cNvPr id="6" name="TextBox 5">
            <a:extLst>
              <a:ext uri="{FF2B5EF4-FFF2-40B4-BE49-F238E27FC236}">
                <a16:creationId xmlns:a16="http://schemas.microsoft.com/office/drawing/2014/main" id="{89BD3462-FD1F-89BC-890D-329B55D1D1C7}"/>
              </a:ext>
            </a:extLst>
          </p:cNvPr>
          <p:cNvSpPr txBox="1"/>
          <p:nvPr/>
        </p:nvSpPr>
        <p:spPr>
          <a:xfrm>
            <a:off x="6895002" y="1814339"/>
            <a:ext cx="4351448" cy="369332"/>
          </a:xfrm>
          <a:prstGeom prst="rect">
            <a:avLst/>
          </a:prstGeom>
          <a:noFill/>
        </p:spPr>
        <p:txBody>
          <a:bodyPr wrap="none" rtlCol="0">
            <a:spAutoFit/>
          </a:bodyPr>
          <a:lstStyle/>
          <a:p>
            <a:r>
              <a:rPr lang="en-US" b="1" dirty="0">
                <a:solidFill>
                  <a:schemeClr val="accent2"/>
                </a:solidFill>
              </a:rPr>
              <a:t>↓</a:t>
            </a:r>
            <a:r>
              <a:rPr lang="en-US" dirty="0">
                <a:solidFill>
                  <a:schemeClr val="accent1"/>
                </a:solidFill>
              </a:rPr>
              <a:t> </a:t>
            </a:r>
            <a:r>
              <a:rPr lang="el-GR" dirty="0">
                <a:latin typeface="Times New Roman" panose="02020603050405020304" pitchFamily="18" charset="0"/>
                <a:cs typeface="Times New Roman" panose="02020603050405020304" pitchFamily="18" charset="0"/>
              </a:rPr>
              <a:t>χ</a:t>
            </a:r>
            <a:r>
              <a:rPr lang="en-US" dirty="0"/>
              <a:t>  = </a:t>
            </a:r>
            <a:r>
              <a:rPr lang="en-US" b="1" dirty="0">
                <a:solidFill>
                  <a:schemeClr val="accent2"/>
                </a:solidFill>
              </a:rPr>
              <a:t>↓</a:t>
            </a:r>
            <a:r>
              <a:rPr lang="en-US" dirty="0"/>
              <a:t> water use = </a:t>
            </a:r>
            <a:r>
              <a:rPr lang="en-US" b="1" dirty="0">
                <a:solidFill>
                  <a:schemeClr val="accent1"/>
                </a:solidFill>
              </a:rPr>
              <a:t>↑</a:t>
            </a:r>
            <a:r>
              <a:rPr lang="en-US" dirty="0"/>
              <a:t> water use efficiency</a:t>
            </a:r>
          </a:p>
        </p:txBody>
      </p:sp>
    </p:spTree>
    <p:extLst>
      <p:ext uri="{BB962C8B-B14F-4D97-AF65-F5344CB8AC3E}">
        <p14:creationId xmlns:p14="http://schemas.microsoft.com/office/powerpoint/2010/main" val="1018224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55ED9-B43A-3AFE-7671-A985F2728332}"/>
              </a:ext>
            </a:extLst>
          </p:cNvPr>
          <p:cNvSpPr>
            <a:spLocks noGrp="1"/>
          </p:cNvSpPr>
          <p:nvPr>
            <p:ph type="title"/>
          </p:nvPr>
        </p:nvSpPr>
        <p:spPr>
          <a:xfrm>
            <a:off x="143536" y="95012"/>
            <a:ext cx="11958320" cy="1325563"/>
          </a:xfrm>
        </p:spPr>
        <p:txBody>
          <a:bodyPr>
            <a:normAutofit/>
          </a:bodyPr>
          <a:lstStyle/>
          <a:p>
            <a:r>
              <a:rPr lang="en-US" b="1" dirty="0"/>
              <a:t>Hypothesis 1b</a:t>
            </a:r>
            <a:r>
              <a:rPr lang="en-US" dirty="0"/>
              <a:t>: Aridity/dryness should </a:t>
            </a:r>
            <a:r>
              <a:rPr lang="en-US" b="1" dirty="0">
                <a:solidFill>
                  <a:schemeClr val="accent1"/>
                </a:solidFill>
              </a:rPr>
              <a:t>increase</a:t>
            </a:r>
            <a:r>
              <a:rPr lang="en-US" dirty="0"/>
              <a:t> leaf N to maintain photosynthesis with </a:t>
            </a:r>
            <a:r>
              <a:rPr lang="en-US" b="1" dirty="0">
                <a:solidFill>
                  <a:schemeClr val="accent1"/>
                </a:solidFill>
              </a:rPr>
              <a:t>greater</a:t>
            </a:r>
            <a:r>
              <a:rPr lang="en-US" b="1" dirty="0">
                <a:solidFill>
                  <a:schemeClr val="accent2"/>
                </a:solidFill>
              </a:rPr>
              <a:t> </a:t>
            </a:r>
            <a:r>
              <a:rPr lang="en-US" dirty="0"/>
              <a:t>WUE</a:t>
            </a:r>
          </a:p>
        </p:txBody>
      </p:sp>
      <p:pic>
        <p:nvPicPr>
          <p:cNvPr id="4" name="Picture 3" descr="Shape&#10;&#10;Description automatically generated">
            <a:extLst>
              <a:ext uri="{FF2B5EF4-FFF2-40B4-BE49-F238E27FC236}">
                <a16:creationId xmlns:a16="http://schemas.microsoft.com/office/drawing/2014/main" id="{12161BE4-51C5-CA15-2B12-83B0537F13D7}"/>
              </a:ext>
            </a:extLst>
          </p:cNvPr>
          <p:cNvPicPr>
            <a:picLocks noChangeAspect="1"/>
          </p:cNvPicPr>
          <p:nvPr/>
        </p:nvPicPr>
        <p:blipFill rotWithShape="1">
          <a:blip r:embed="rId3"/>
          <a:srcRect b="6845"/>
          <a:stretch/>
        </p:blipFill>
        <p:spPr>
          <a:xfrm>
            <a:off x="582030" y="1880183"/>
            <a:ext cx="5343577" cy="4977817"/>
          </a:xfrm>
          <a:prstGeom prst="rect">
            <a:avLst/>
          </a:prstGeom>
        </p:spPr>
      </p:pic>
      <p:cxnSp>
        <p:nvCxnSpPr>
          <p:cNvPr id="6" name="Straight Arrow Connector 5">
            <a:extLst>
              <a:ext uri="{FF2B5EF4-FFF2-40B4-BE49-F238E27FC236}">
                <a16:creationId xmlns:a16="http://schemas.microsoft.com/office/drawing/2014/main" id="{CE5C3088-F9D6-46E9-5D9C-BD752F087B6F}"/>
              </a:ext>
            </a:extLst>
          </p:cNvPr>
          <p:cNvCxnSpPr/>
          <p:nvPr/>
        </p:nvCxnSpPr>
        <p:spPr>
          <a:xfrm flipH="1">
            <a:off x="2428628" y="2439180"/>
            <a:ext cx="50180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9" name="Picture 8" descr="Diagram&#10;&#10;Description automatically generated">
            <a:extLst>
              <a:ext uri="{FF2B5EF4-FFF2-40B4-BE49-F238E27FC236}">
                <a16:creationId xmlns:a16="http://schemas.microsoft.com/office/drawing/2014/main" id="{3CB42548-BC33-C35D-26AE-BBD45D61F586}"/>
              </a:ext>
            </a:extLst>
          </p:cNvPr>
          <p:cNvPicPr>
            <a:picLocks noChangeAspect="1"/>
          </p:cNvPicPr>
          <p:nvPr/>
        </p:nvPicPr>
        <p:blipFill rotWithShape="1">
          <a:blip r:embed="rId4"/>
          <a:srcRect b="6784"/>
          <a:stretch/>
        </p:blipFill>
        <p:spPr>
          <a:xfrm>
            <a:off x="6013704" y="1880183"/>
            <a:ext cx="5340096" cy="4977817"/>
          </a:xfrm>
          <a:prstGeom prst="rect">
            <a:avLst/>
          </a:prstGeom>
        </p:spPr>
      </p:pic>
      <p:cxnSp>
        <p:nvCxnSpPr>
          <p:cNvPr id="3" name="Straight Arrow Connector 2">
            <a:extLst>
              <a:ext uri="{FF2B5EF4-FFF2-40B4-BE49-F238E27FC236}">
                <a16:creationId xmlns:a16="http://schemas.microsoft.com/office/drawing/2014/main" id="{C1D5AF8C-B511-782B-827F-4FF8A6AA0D59}"/>
              </a:ext>
            </a:extLst>
          </p:cNvPr>
          <p:cNvCxnSpPr>
            <a:cxnSpLocks/>
          </p:cNvCxnSpPr>
          <p:nvPr/>
        </p:nvCxnSpPr>
        <p:spPr>
          <a:xfrm flipH="1">
            <a:off x="2428628" y="3083096"/>
            <a:ext cx="50180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231F0007-19E5-4156-015B-CF6C8817F909}"/>
              </a:ext>
            </a:extLst>
          </p:cNvPr>
          <p:cNvSpPr txBox="1"/>
          <p:nvPr/>
        </p:nvSpPr>
        <p:spPr>
          <a:xfrm>
            <a:off x="2927090" y="2252099"/>
            <a:ext cx="2707280" cy="646331"/>
          </a:xfrm>
          <a:prstGeom prst="rect">
            <a:avLst/>
          </a:prstGeom>
          <a:noFill/>
          <a:ln>
            <a:noFill/>
          </a:ln>
        </p:spPr>
        <p:txBody>
          <a:bodyPr wrap="none" rtlCol="0">
            <a:spAutoFit/>
          </a:bodyPr>
          <a:lstStyle/>
          <a:p>
            <a:r>
              <a:rPr lang="en-US" b="1" dirty="0">
                <a:solidFill>
                  <a:schemeClr val="accent1"/>
                </a:solidFill>
              </a:rPr>
              <a:t>↑</a:t>
            </a:r>
            <a:r>
              <a:rPr lang="en-US" dirty="0"/>
              <a:t> N availability (</a:t>
            </a:r>
            <a:r>
              <a:rPr lang="en-US" b="1" dirty="0">
                <a:solidFill>
                  <a:schemeClr val="accent2"/>
                </a:solidFill>
              </a:rPr>
              <a:t>less</a:t>
            </a:r>
            <a:r>
              <a:rPr lang="en-US" dirty="0"/>
              <a:t> costly</a:t>
            </a:r>
          </a:p>
          <a:p>
            <a:r>
              <a:rPr lang="en-US" dirty="0"/>
              <a:t>     to acquire/use)</a:t>
            </a:r>
          </a:p>
        </p:txBody>
      </p:sp>
      <p:sp>
        <p:nvSpPr>
          <p:cNvPr id="12" name="TextBox 11">
            <a:extLst>
              <a:ext uri="{FF2B5EF4-FFF2-40B4-BE49-F238E27FC236}">
                <a16:creationId xmlns:a16="http://schemas.microsoft.com/office/drawing/2014/main" id="{95FA373D-6479-E79D-36C5-052335C88D44}"/>
              </a:ext>
            </a:extLst>
          </p:cNvPr>
          <p:cNvSpPr txBox="1"/>
          <p:nvPr/>
        </p:nvSpPr>
        <p:spPr>
          <a:xfrm>
            <a:off x="2930748" y="2898430"/>
            <a:ext cx="2601866" cy="646331"/>
          </a:xfrm>
          <a:prstGeom prst="rect">
            <a:avLst/>
          </a:prstGeom>
          <a:noFill/>
        </p:spPr>
        <p:txBody>
          <a:bodyPr wrap="none" rtlCol="0">
            <a:spAutoFit/>
          </a:bodyPr>
          <a:lstStyle/>
          <a:p>
            <a:r>
              <a:rPr lang="en-US" b="1" dirty="0">
                <a:solidFill>
                  <a:schemeClr val="accent2"/>
                </a:solidFill>
              </a:rPr>
              <a:t>↓</a:t>
            </a:r>
            <a:r>
              <a:rPr lang="en-US" b="1" dirty="0"/>
              <a:t> H</a:t>
            </a:r>
            <a:r>
              <a:rPr lang="en-US" b="1" baseline="-25000" dirty="0"/>
              <a:t>2</a:t>
            </a:r>
            <a:r>
              <a:rPr lang="en-US" b="1" dirty="0"/>
              <a:t>O availability (</a:t>
            </a:r>
            <a:r>
              <a:rPr lang="en-US" b="1" dirty="0">
                <a:solidFill>
                  <a:schemeClr val="accent1"/>
                </a:solidFill>
              </a:rPr>
              <a:t>more</a:t>
            </a:r>
            <a:r>
              <a:rPr lang="en-US" b="1" dirty="0"/>
              <a:t> </a:t>
            </a:r>
          </a:p>
          <a:p>
            <a:r>
              <a:rPr lang="en-US" b="1" dirty="0"/>
              <a:t>     costly to acquire/use)</a:t>
            </a:r>
          </a:p>
        </p:txBody>
      </p:sp>
      <p:sp>
        <p:nvSpPr>
          <p:cNvPr id="5" name="TextBox 4">
            <a:extLst>
              <a:ext uri="{FF2B5EF4-FFF2-40B4-BE49-F238E27FC236}">
                <a16:creationId xmlns:a16="http://schemas.microsoft.com/office/drawing/2014/main" id="{7E88BE42-1FE5-BC84-930A-7D34B6A300A3}"/>
              </a:ext>
            </a:extLst>
          </p:cNvPr>
          <p:cNvSpPr txBox="1"/>
          <p:nvPr/>
        </p:nvSpPr>
        <p:spPr>
          <a:xfrm>
            <a:off x="6895002" y="1814339"/>
            <a:ext cx="4351448" cy="369332"/>
          </a:xfrm>
          <a:prstGeom prst="rect">
            <a:avLst/>
          </a:prstGeom>
          <a:noFill/>
        </p:spPr>
        <p:txBody>
          <a:bodyPr wrap="none" rtlCol="0">
            <a:spAutoFit/>
          </a:bodyPr>
          <a:lstStyle/>
          <a:p>
            <a:r>
              <a:rPr lang="en-US" b="1" dirty="0">
                <a:solidFill>
                  <a:schemeClr val="accent2"/>
                </a:solidFill>
              </a:rPr>
              <a:t>↓</a:t>
            </a:r>
            <a:r>
              <a:rPr lang="en-US" dirty="0">
                <a:solidFill>
                  <a:schemeClr val="accent1"/>
                </a:solidFill>
              </a:rPr>
              <a:t> </a:t>
            </a:r>
            <a:r>
              <a:rPr lang="el-GR" dirty="0">
                <a:latin typeface="Times New Roman" panose="02020603050405020304" pitchFamily="18" charset="0"/>
                <a:cs typeface="Times New Roman" panose="02020603050405020304" pitchFamily="18" charset="0"/>
              </a:rPr>
              <a:t>χ</a:t>
            </a:r>
            <a:r>
              <a:rPr lang="en-US" dirty="0"/>
              <a:t>  = </a:t>
            </a:r>
            <a:r>
              <a:rPr lang="en-US" b="1" dirty="0">
                <a:solidFill>
                  <a:schemeClr val="accent2"/>
                </a:solidFill>
              </a:rPr>
              <a:t>↓</a:t>
            </a:r>
            <a:r>
              <a:rPr lang="en-US" dirty="0"/>
              <a:t> water use = </a:t>
            </a:r>
            <a:r>
              <a:rPr lang="en-US" b="1" dirty="0">
                <a:solidFill>
                  <a:schemeClr val="accent1"/>
                </a:solidFill>
              </a:rPr>
              <a:t>↑</a:t>
            </a:r>
            <a:r>
              <a:rPr lang="en-US" dirty="0"/>
              <a:t> water use efficiency</a:t>
            </a:r>
          </a:p>
        </p:txBody>
      </p:sp>
    </p:spTree>
    <p:extLst>
      <p:ext uri="{BB962C8B-B14F-4D97-AF65-F5344CB8AC3E}">
        <p14:creationId xmlns:p14="http://schemas.microsoft.com/office/powerpoint/2010/main" val="3649092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ape&#10;&#10;Description automatically generated">
            <a:extLst>
              <a:ext uri="{FF2B5EF4-FFF2-40B4-BE49-F238E27FC236}">
                <a16:creationId xmlns:a16="http://schemas.microsoft.com/office/drawing/2014/main" id="{12161BE4-51C5-CA15-2B12-83B0537F13D7}"/>
              </a:ext>
            </a:extLst>
          </p:cNvPr>
          <p:cNvPicPr>
            <a:picLocks noChangeAspect="1"/>
          </p:cNvPicPr>
          <p:nvPr/>
        </p:nvPicPr>
        <p:blipFill rotWithShape="1">
          <a:blip r:embed="rId3"/>
          <a:srcRect b="6845"/>
          <a:stretch/>
        </p:blipFill>
        <p:spPr>
          <a:xfrm>
            <a:off x="582030" y="1880183"/>
            <a:ext cx="5343577" cy="4977817"/>
          </a:xfrm>
          <a:prstGeom prst="rect">
            <a:avLst/>
          </a:prstGeom>
        </p:spPr>
      </p:pic>
      <p:pic>
        <p:nvPicPr>
          <p:cNvPr id="9" name="Picture 8" descr="Diagram&#10;&#10;Description automatically generated">
            <a:extLst>
              <a:ext uri="{FF2B5EF4-FFF2-40B4-BE49-F238E27FC236}">
                <a16:creationId xmlns:a16="http://schemas.microsoft.com/office/drawing/2014/main" id="{3CB42548-BC33-C35D-26AE-BBD45D61F586}"/>
              </a:ext>
            </a:extLst>
          </p:cNvPr>
          <p:cNvPicPr>
            <a:picLocks noChangeAspect="1"/>
          </p:cNvPicPr>
          <p:nvPr/>
        </p:nvPicPr>
        <p:blipFill rotWithShape="1">
          <a:blip r:embed="rId4"/>
          <a:srcRect b="6784"/>
          <a:stretch/>
        </p:blipFill>
        <p:spPr>
          <a:xfrm>
            <a:off x="6013704" y="1880183"/>
            <a:ext cx="5340096" cy="4977817"/>
          </a:xfrm>
          <a:prstGeom prst="rect">
            <a:avLst/>
          </a:prstGeom>
        </p:spPr>
      </p:pic>
      <p:sp>
        <p:nvSpPr>
          <p:cNvPr id="8" name="TextBox 7">
            <a:extLst>
              <a:ext uri="{FF2B5EF4-FFF2-40B4-BE49-F238E27FC236}">
                <a16:creationId xmlns:a16="http://schemas.microsoft.com/office/drawing/2014/main" id="{3DBF5599-422D-BBCB-9E2D-09BB549960A2}"/>
              </a:ext>
            </a:extLst>
          </p:cNvPr>
          <p:cNvSpPr txBox="1"/>
          <p:nvPr/>
        </p:nvSpPr>
        <p:spPr>
          <a:xfrm>
            <a:off x="2927090" y="2252099"/>
            <a:ext cx="2772747" cy="646331"/>
          </a:xfrm>
          <a:prstGeom prst="rect">
            <a:avLst/>
          </a:prstGeom>
          <a:noFill/>
          <a:ln>
            <a:noFill/>
          </a:ln>
        </p:spPr>
        <p:txBody>
          <a:bodyPr wrap="none" rtlCol="0">
            <a:spAutoFit/>
          </a:bodyPr>
          <a:lstStyle/>
          <a:p>
            <a:r>
              <a:rPr lang="en-US" b="1" dirty="0">
                <a:solidFill>
                  <a:schemeClr val="accent1"/>
                </a:solidFill>
              </a:rPr>
              <a:t>↑</a:t>
            </a:r>
            <a:r>
              <a:rPr lang="en-US" b="1" dirty="0"/>
              <a:t> N availability (</a:t>
            </a:r>
            <a:r>
              <a:rPr lang="en-US" b="1" dirty="0">
                <a:solidFill>
                  <a:schemeClr val="accent2"/>
                </a:solidFill>
              </a:rPr>
              <a:t>less</a:t>
            </a:r>
            <a:r>
              <a:rPr lang="en-US" b="1" dirty="0"/>
              <a:t> costly</a:t>
            </a:r>
          </a:p>
          <a:p>
            <a:r>
              <a:rPr lang="en-US" b="1" dirty="0"/>
              <a:t>     to acquire/use)</a:t>
            </a:r>
          </a:p>
        </p:txBody>
      </p:sp>
      <p:sp>
        <p:nvSpPr>
          <p:cNvPr id="10" name="TextBox 9">
            <a:extLst>
              <a:ext uri="{FF2B5EF4-FFF2-40B4-BE49-F238E27FC236}">
                <a16:creationId xmlns:a16="http://schemas.microsoft.com/office/drawing/2014/main" id="{00C2C0A4-D433-975E-6506-FB2291EDE9CE}"/>
              </a:ext>
            </a:extLst>
          </p:cNvPr>
          <p:cNvSpPr txBox="1"/>
          <p:nvPr/>
        </p:nvSpPr>
        <p:spPr>
          <a:xfrm>
            <a:off x="2930748" y="2898430"/>
            <a:ext cx="2601866" cy="646331"/>
          </a:xfrm>
          <a:prstGeom prst="rect">
            <a:avLst/>
          </a:prstGeom>
          <a:noFill/>
        </p:spPr>
        <p:txBody>
          <a:bodyPr wrap="none" rtlCol="0">
            <a:spAutoFit/>
          </a:bodyPr>
          <a:lstStyle/>
          <a:p>
            <a:r>
              <a:rPr lang="en-US" b="1" dirty="0">
                <a:solidFill>
                  <a:schemeClr val="accent2"/>
                </a:solidFill>
              </a:rPr>
              <a:t>↓</a:t>
            </a:r>
            <a:r>
              <a:rPr lang="en-US" b="1" dirty="0"/>
              <a:t> H</a:t>
            </a:r>
            <a:r>
              <a:rPr lang="en-US" b="1" baseline="-25000" dirty="0"/>
              <a:t>2</a:t>
            </a:r>
            <a:r>
              <a:rPr lang="en-US" b="1" dirty="0"/>
              <a:t>O availability (</a:t>
            </a:r>
            <a:r>
              <a:rPr lang="en-US" b="1" dirty="0">
                <a:solidFill>
                  <a:schemeClr val="accent1"/>
                </a:solidFill>
              </a:rPr>
              <a:t>more</a:t>
            </a:r>
            <a:r>
              <a:rPr lang="en-US" b="1" dirty="0"/>
              <a:t> </a:t>
            </a:r>
          </a:p>
          <a:p>
            <a:r>
              <a:rPr lang="en-US" b="1" dirty="0"/>
              <a:t>     costly to acquire/use)</a:t>
            </a:r>
          </a:p>
        </p:txBody>
      </p:sp>
      <p:cxnSp>
        <p:nvCxnSpPr>
          <p:cNvPr id="11" name="Straight Arrow Connector 10">
            <a:extLst>
              <a:ext uri="{FF2B5EF4-FFF2-40B4-BE49-F238E27FC236}">
                <a16:creationId xmlns:a16="http://schemas.microsoft.com/office/drawing/2014/main" id="{F0E0F32A-75A2-B4A3-3846-DF5A6B4A03CC}"/>
              </a:ext>
            </a:extLst>
          </p:cNvPr>
          <p:cNvCxnSpPr/>
          <p:nvPr/>
        </p:nvCxnSpPr>
        <p:spPr>
          <a:xfrm flipH="1">
            <a:off x="2428628" y="2439180"/>
            <a:ext cx="50180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56FA304-E43B-2330-3F4E-E8E578B85232}"/>
              </a:ext>
            </a:extLst>
          </p:cNvPr>
          <p:cNvCxnSpPr>
            <a:cxnSpLocks/>
          </p:cNvCxnSpPr>
          <p:nvPr/>
        </p:nvCxnSpPr>
        <p:spPr>
          <a:xfrm flipH="1">
            <a:off x="2428628" y="3083096"/>
            <a:ext cx="501805"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90CF67B0-C24B-EDE8-87FF-1D708ADB898E}"/>
              </a:ext>
            </a:extLst>
          </p:cNvPr>
          <p:cNvSpPr txBox="1">
            <a:spLocks/>
          </p:cNvSpPr>
          <p:nvPr/>
        </p:nvSpPr>
        <p:spPr>
          <a:xfrm>
            <a:off x="143536" y="74988"/>
            <a:ext cx="11958320" cy="132556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000" kern="1200">
                <a:solidFill>
                  <a:schemeClr val="tx1"/>
                </a:solidFill>
                <a:latin typeface="Arial" panose="020B0604020202020204" pitchFamily="34" charset="0"/>
                <a:ea typeface="+mj-ea"/>
                <a:cs typeface="Arial" panose="020B0604020202020204" pitchFamily="34" charset="0"/>
              </a:defRPr>
            </a:lvl1pPr>
          </a:lstStyle>
          <a:p>
            <a:r>
              <a:rPr lang="en-US" b="1" dirty="0"/>
              <a:t>Hypothesis 2</a:t>
            </a:r>
            <a:r>
              <a:rPr lang="en-US" dirty="0"/>
              <a:t>: Soil N availability should </a:t>
            </a:r>
            <a:r>
              <a:rPr lang="en-US" b="1" dirty="0">
                <a:solidFill>
                  <a:schemeClr val="accent1"/>
                </a:solidFill>
              </a:rPr>
              <a:t>increase</a:t>
            </a:r>
            <a:r>
              <a:rPr lang="en-US" dirty="0"/>
              <a:t> the positive effect of aridity on leaf N, WUE</a:t>
            </a:r>
          </a:p>
        </p:txBody>
      </p:sp>
      <p:sp>
        <p:nvSpPr>
          <p:cNvPr id="2" name="TextBox 1">
            <a:extLst>
              <a:ext uri="{FF2B5EF4-FFF2-40B4-BE49-F238E27FC236}">
                <a16:creationId xmlns:a16="http://schemas.microsoft.com/office/drawing/2014/main" id="{C87D636F-9FB5-9A89-B976-B7980EAC904B}"/>
              </a:ext>
            </a:extLst>
          </p:cNvPr>
          <p:cNvSpPr txBox="1"/>
          <p:nvPr/>
        </p:nvSpPr>
        <p:spPr>
          <a:xfrm>
            <a:off x="6895002" y="1814339"/>
            <a:ext cx="4351448" cy="369332"/>
          </a:xfrm>
          <a:prstGeom prst="rect">
            <a:avLst/>
          </a:prstGeom>
          <a:noFill/>
        </p:spPr>
        <p:txBody>
          <a:bodyPr wrap="none" rtlCol="0">
            <a:spAutoFit/>
          </a:bodyPr>
          <a:lstStyle/>
          <a:p>
            <a:r>
              <a:rPr lang="en-US" b="1" dirty="0">
                <a:solidFill>
                  <a:schemeClr val="accent2"/>
                </a:solidFill>
              </a:rPr>
              <a:t>↓</a:t>
            </a:r>
            <a:r>
              <a:rPr lang="en-US" dirty="0">
                <a:solidFill>
                  <a:schemeClr val="accent1"/>
                </a:solidFill>
              </a:rPr>
              <a:t> </a:t>
            </a:r>
            <a:r>
              <a:rPr lang="el-GR" dirty="0">
                <a:latin typeface="Times New Roman" panose="02020603050405020304" pitchFamily="18" charset="0"/>
                <a:cs typeface="Times New Roman" panose="02020603050405020304" pitchFamily="18" charset="0"/>
              </a:rPr>
              <a:t>χ</a:t>
            </a:r>
            <a:r>
              <a:rPr lang="en-US" dirty="0"/>
              <a:t>  = </a:t>
            </a:r>
            <a:r>
              <a:rPr lang="en-US" b="1" dirty="0">
                <a:solidFill>
                  <a:schemeClr val="accent2"/>
                </a:solidFill>
              </a:rPr>
              <a:t>↓</a:t>
            </a:r>
            <a:r>
              <a:rPr lang="en-US" dirty="0"/>
              <a:t> water use = </a:t>
            </a:r>
            <a:r>
              <a:rPr lang="en-US" b="1" dirty="0">
                <a:solidFill>
                  <a:schemeClr val="accent1"/>
                </a:solidFill>
              </a:rPr>
              <a:t>↑</a:t>
            </a:r>
            <a:r>
              <a:rPr lang="en-US" dirty="0"/>
              <a:t> water use efficiency</a:t>
            </a:r>
          </a:p>
        </p:txBody>
      </p:sp>
    </p:spTree>
    <p:extLst>
      <p:ext uri="{BB962C8B-B14F-4D97-AF65-F5344CB8AC3E}">
        <p14:creationId xmlns:p14="http://schemas.microsoft.com/office/powerpoint/2010/main" val="22288055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BCC12-2F15-EF9D-D08B-914A0E471A06}"/>
              </a:ext>
            </a:extLst>
          </p:cNvPr>
          <p:cNvSpPr>
            <a:spLocks noGrp="1"/>
          </p:cNvSpPr>
          <p:nvPr>
            <p:ph type="title"/>
          </p:nvPr>
        </p:nvSpPr>
        <p:spPr/>
        <p:txBody>
          <a:bodyPr>
            <a:normAutofit/>
          </a:bodyPr>
          <a:lstStyle/>
          <a:p>
            <a:r>
              <a:rPr lang="en-US" dirty="0"/>
              <a:t>Leaf N/</a:t>
            </a:r>
            <a:r>
              <a:rPr lang="el-GR" dirty="0">
                <a:latin typeface="Times New Roman" panose="02020603050405020304" pitchFamily="18" charset="0"/>
                <a:cs typeface="Times New Roman" panose="02020603050405020304" pitchFamily="18" charset="0"/>
              </a:rPr>
              <a:t>χ</a:t>
            </a:r>
            <a:r>
              <a:rPr lang="en-US" dirty="0"/>
              <a:t> responses to </a:t>
            </a:r>
            <a:r>
              <a:rPr lang="el-GR" dirty="0"/>
              <a:t>β</a:t>
            </a:r>
            <a:r>
              <a:rPr lang="en-US" dirty="0"/>
              <a:t> may depend on species identity traits</a:t>
            </a:r>
          </a:p>
        </p:txBody>
      </p:sp>
    </p:spTree>
    <p:extLst>
      <p:ext uri="{BB962C8B-B14F-4D97-AF65-F5344CB8AC3E}">
        <p14:creationId xmlns:p14="http://schemas.microsoft.com/office/powerpoint/2010/main" val="2397643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39D69-DA95-DC63-B70D-AC53860275E9}"/>
              </a:ext>
            </a:extLst>
          </p:cNvPr>
          <p:cNvSpPr>
            <a:spLocks noGrp="1"/>
          </p:cNvSpPr>
          <p:nvPr>
            <p:ph type="title"/>
          </p:nvPr>
        </p:nvSpPr>
        <p:spPr/>
        <p:txBody>
          <a:bodyPr/>
          <a:lstStyle/>
          <a:p>
            <a:r>
              <a:rPr lang="en-US" dirty="0"/>
              <a:t>Study sites, collection methods, traits</a:t>
            </a:r>
          </a:p>
        </p:txBody>
      </p:sp>
      <p:sp>
        <p:nvSpPr>
          <p:cNvPr id="3" name="Content Placeholder 2">
            <a:extLst>
              <a:ext uri="{FF2B5EF4-FFF2-40B4-BE49-F238E27FC236}">
                <a16:creationId xmlns:a16="http://schemas.microsoft.com/office/drawing/2014/main" id="{35578041-00F4-B300-9015-835079562A38}"/>
              </a:ext>
            </a:extLst>
          </p:cNvPr>
          <p:cNvSpPr>
            <a:spLocks noGrp="1"/>
          </p:cNvSpPr>
          <p:nvPr>
            <p:ph idx="1"/>
          </p:nvPr>
        </p:nvSpPr>
        <p:spPr>
          <a:xfrm>
            <a:off x="838201" y="1825625"/>
            <a:ext cx="5257800" cy="4351338"/>
          </a:xfrm>
        </p:spPr>
        <p:txBody>
          <a:bodyPr>
            <a:normAutofit/>
          </a:bodyPr>
          <a:lstStyle/>
          <a:p>
            <a:endParaRPr lang="en-US" dirty="0"/>
          </a:p>
          <a:p>
            <a:r>
              <a:rPr lang="en-US" dirty="0"/>
              <a:t>3 leaves of 5 most dominant species at each site</a:t>
            </a:r>
          </a:p>
          <a:p>
            <a:pPr lvl="1"/>
            <a:r>
              <a:rPr lang="en-US" dirty="0"/>
              <a:t>Leaf N (gram/area basis)</a:t>
            </a:r>
          </a:p>
          <a:p>
            <a:pPr lvl="1"/>
            <a:r>
              <a:rPr lang="en-US" dirty="0"/>
              <a:t>Leaf LMA</a:t>
            </a:r>
          </a:p>
          <a:p>
            <a:pPr lvl="1"/>
            <a:r>
              <a:rPr lang="en-US" dirty="0"/>
              <a:t>Leaf </a:t>
            </a:r>
            <a:r>
              <a:rPr lang="el-GR" dirty="0"/>
              <a:t>δ</a:t>
            </a:r>
            <a:r>
              <a:rPr lang="en-US" baseline="30000" dirty="0"/>
              <a:t>13</a:t>
            </a:r>
            <a:r>
              <a:rPr lang="en-US" dirty="0"/>
              <a:t>C (</a:t>
            </a:r>
            <a:r>
              <a:rPr lang="el-GR" dirty="0">
                <a:latin typeface="Times New Roman" panose="02020603050405020304" pitchFamily="18" charset="0"/>
                <a:cs typeface="Times New Roman" panose="02020603050405020304" pitchFamily="18" charset="0"/>
              </a:rPr>
              <a:t>χ</a:t>
            </a:r>
            <a:r>
              <a:rPr lang="en-US" dirty="0"/>
              <a:t>, </a:t>
            </a:r>
            <a:r>
              <a:rPr lang="el-GR" dirty="0">
                <a:latin typeface="Times New Roman" panose="02020603050405020304" pitchFamily="18" charset="0"/>
                <a:cs typeface="Times New Roman" panose="02020603050405020304" pitchFamily="18" charset="0"/>
              </a:rPr>
              <a:t>β</a:t>
            </a:r>
            <a:r>
              <a:rPr lang="en-US" dirty="0">
                <a:latin typeface="Times New Roman" panose="02020603050405020304" pitchFamily="18" charset="0"/>
                <a:cs typeface="Times New Roman" panose="02020603050405020304" pitchFamily="18" charset="0"/>
              </a:rPr>
              <a:t>)</a:t>
            </a:r>
            <a:endParaRPr lang="en-US" dirty="0"/>
          </a:p>
          <a:p>
            <a:endParaRPr lang="en-US" dirty="0"/>
          </a:p>
          <a:p>
            <a:r>
              <a:rPr lang="en-US" dirty="0"/>
              <a:t>Composite soil sample</a:t>
            </a:r>
          </a:p>
          <a:p>
            <a:pPr lvl="1"/>
            <a:r>
              <a:rPr lang="en-US" dirty="0"/>
              <a:t>[NO</a:t>
            </a:r>
            <a:r>
              <a:rPr lang="en-US" baseline="-25000" dirty="0"/>
              <a:t>3</a:t>
            </a:r>
            <a:r>
              <a:rPr lang="en-US" dirty="0"/>
              <a:t>-N]</a:t>
            </a:r>
          </a:p>
        </p:txBody>
      </p:sp>
    </p:spTree>
    <p:extLst>
      <p:ext uri="{BB962C8B-B14F-4D97-AF65-F5344CB8AC3E}">
        <p14:creationId xmlns:p14="http://schemas.microsoft.com/office/powerpoint/2010/main" val="3978743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6111BA1-076D-9B16-11A6-3014403814B2}"/>
              </a:ext>
            </a:extLst>
          </p:cNvPr>
          <p:cNvSpPr/>
          <p:nvPr/>
        </p:nvSpPr>
        <p:spPr>
          <a:xfrm>
            <a:off x="6220919" y="1966573"/>
            <a:ext cx="4887952" cy="4011947"/>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EE35622-DE94-753B-76FF-B062140F38F0}"/>
              </a:ext>
            </a:extLst>
          </p:cNvPr>
          <p:cNvSpPr/>
          <p:nvPr/>
        </p:nvSpPr>
        <p:spPr>
          <a:xfrm>
            <a:off x="991689" y="1966573"/>
            <a:ext cx="4887952" cy="4011946"/>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EFE05F1-40B7-3F9B-C58A-3F59067B8EE3}"/>
              </a:ext>
            </a:extLst>
          </p:cNvPr>
          <p:cNvSpPr txBox="1"/>
          <p:nvPr/>
        </p:nvSpPr>
        <p:spPr>
          <a:xfrm>
            <a:off x="1142231" y="2079720"/>
            <a:ext cx="4586867" cy="3600986"/>
          </a:xfrm>
          <a:prstGeom prst="rect">
            <a:avLst/>
          </a:prstGeom>
          <a:noFill/>
        </p:spPr>
        <p:txBody>
          <a:bodyPr wrap="square" rtlCol="0">
            <a:spAutoFit/>
          </a:bodyPr>
          <a:lstStyle/>
          <a:p>
            <a:endParaRPr lang="en-US" sz="1200" dirty="0">
              <a:solidFill>
                <a:schemeClr val="bg1"/>
              </a:solidFill>
              <a:latin typeface="Arial" panose="020B0604020202020204" pitchFamily="34" charset="0"/>
              <a:cs typeface="Arial" panose="020B0604020202020204" pitchFamily="34" charset="0"/>
            </a:endParaRPr>
          </a:p>
          <a:p>
            <a:r>
              <a:rPr lang="en-US" sz="2400" dirty="0">
                <a:solidFill>
                  <a:schemeClr val="bg1"/>
                </a:solidFill>
                <a:latin typeface="Arial" panose="020B0604020202020204" pitchFamily="34" charset="0"/>
                <a:cs typeface="Arial" panose="020B0604020202020204" pitchFamily="34" charset="0"/>
              </a:rPr>
              <a:t>Extracted from PRISM gridded product @ 4km resolution:</a:t>
            </a:r>
          </a:p>
          <a:p>
            <a:endParaRPr lang="en-US" sz="2400" dirty="0">
              <a:solidFill>
                <a:schemeClr val="bg1"/>
              </a:solidFill>
              <a:latin typeface="Arial" panose="020B0604020202020204" pitchFamily="34" charset="0"/>
              <a:cs typeface="Arial" panose="020B0604020202020204" pitchFamily="34" charset="0"/>
            </a:endParaRPr>
          </a:p>
          <a:p>
            <a:pPr marL="285750" indent="-285750">
              <a:buFont typeface="System Font Regular"/>
              <a:buChar char="-"/>
            </a:pPr>
            <a:r>
              <a:rPr lang="en-US" sz="2400" dirty="0">
                <a:solidFill>
                  <a:schemeClr val="bg1"/>
                </a:solidFill>
                <a:latin typeface="Arial" panose="020B0604020202020204" pitchFamily="34" charset="0"/>
                <a:cs typeface="Arial" panose="020B0604020202020204" pitchFamily="34" charset="0"/>
              </a:rPr>
              <a:t>2006-2020 MAP/MAT</a:t>
            </a:r>
          </a:p>
          <a:p>
            <a:pPr marL="285750" indent="-285750">
              <a:buFont typeface="System Font Regular"/>
              <a:buChar char="-"/>
            </a:pPr>
            <a:endParaRPr lang="en-US" sz="2400" dirty="0">
              <a:solidFill>
                <a:schemeClr val="bg1"/>
              </a:solidFill>
              <a:latin typeface="Arial" panose="020B0604020202020204" pitchFamily="34" charset="0"/>
              <a:cs typeface="Arial" panose="020B0604020202020204" pitchFamily="34" charset="0"/>
            </a:endParaRPr>
          </a:p>
          <a:p>
            <a:pPr marL="285750" indent="-285750">
              <a:buFont typeface="System Font Regular"/>
              <a:buChar char="-"/>
            </a:pPr>
            <a:r>
              <a:rPr lang="en-US" sz="2400" dirty="0">
                <a:solidFill>
                  <a:schemeClr val="bg1"/>
                </a:solidFill>
                <a:latin typeface="Arial" panose="020B0604020202020204" pitchFamily="34" charset="0"/>
                <a:cs typeface="Arial" panose="020B0604020202020204" pitchFamily="34" charset="0"/>
              </a:rPr>
              <a:t>Daily precipitation, temperature, VPD from 30 days leading up to property visit</a:t>
            </a:r>
          </a:p>
        </p:txBody>
      </p:sp>
      <p:sp>
        <p:nvSpPr>
          <p:cNvPr id="8" name="TextBox 7">
            <a:extLst>
              <a:ext uri="{FF2B5EF4-FFF2-40B4-BE49-F238E27FC236}">
                <a16:creationId xmlns:a16="http://schemas.microsoft.com/office/drawing/2014/main" id="{043CFA61-CA32-7E54-7082-1BA1F9D57216}"/>
              </a:ext>
            </a:extLst>
          </p:cNvPr>
          <p:cNvSpPr txBox="1"/>
          <p:nvPr/>
        </p:nvSpPr>
        <p:spPr>
          <a:xfrm>
            <a:off x="6373321" y="2059119"/>
            <a:ext cx="4583150" cy="3785652"/>
          </a:xfrm>
          <a:prstGeom prst="rect">
            <a:avLst/>
          </a:prstGeom>
          <a:noFill/>
        </p:spPr>
        <p:txBody>
          <a:bodyPr wrap="square" rtlCol="0">
            <a:spAutoFit/>
          </a:bodyPr>
          <a:lstStyle/>
          <a:p>
            <a:r>
              <a:rPr lang="en-US" sz="2400" dirty="0">
                <a:solidFill>
                  <a:schemeClr val="accent1"/>
                </a:solidFill>
                <a:latin typeface="Arial" panose="020B0604020202020204" pitchFamily="34" charset="0"/>
                <a:cs typeface="Arial" panose="020B0604020202020204" pitchFamily="34" charset="0"/>
              </a:rPr>
              <a:t>Collected from composite soil sample:</a:t>
            </a:r>
          </a:p>
          <a:p>
            <a:pPr marL="342900" indent="-342900">
              <a:buFont typeface="System Font Regular"/>
              <a:buChar char="-"/>
            </a:pPr>
            <a:r>
              <a:rPr lang="en-US" sz="2400" dirty="0">
                <a:solidFill>
                  <a:schemeClr val="accent1"/>
                </a:solidFill>
                <a:latin typeface="Arial" panose="020B0604020202020204" pitchFamily="34" charset="0"/>
                <a:cs typeface="Arial" panose="020B0604020202020204" pitchFamily="34" charset="0"/>
              </a:rPr>
              <a:t>[NO</a:t>
            </a:r>
            <a:r>
              <a:rPr lang="en-US" sz="2400" baseline="-25000" dirty="0">
                <a:solidFill>
                  <a:schemeClr val="accent1"/>
                </a:solidFill>
                <a:latin typeface="Arial" panose="020B0604020202020204" pitchFamily="34" charset="0"/>
                <a:cs typeface="Arial" panose="020B0604020202020204" pitchFamily="34" charset="0"/>
              </a:rPr>
              <a:t>3</a:t>
            </a:r>
            <a:r>
              <a:rPr lang="en-US" sz="2400" dirty="0">
                <a:solidFill>
                  <a:schemeClr val="accent1"/>
                </a:solidFill>
                <a:latin typeface="Arial" panose="020B0604020202020204" pitchFamily="34" charset="0"/>
                <a:cs typeface="Arial" panose="020B0604020202020204" pitchFamily="34" charset="0"/>
              </a:rPr>
              <a:t>-N]</a:t>
            </a:r>
          </a:p>
          <a:p>
            <a:pPr marL="342900" indent="-342900">
              <a:buFont typeface="System Font Regular"/>
              <a:buChar char="-"/>
            </a:pPr>
            <a:r>
              <a:rPr lang="en-US" sz="2400" dirty="0">
                <a:solidFill>
                  <a:schemeClr val="accent1"/>
                </a:solidFill>
                <a:latin typeface="Arial" panose="020B0604020202020204" pitchFamily="34" charset="0"/>
                <a:cs typeface="Arial" panose="020B0604020202020204" pitchFamily="34" charset="0"/>
              </a:rPr>
              <a:t>pH</a:t>
            </a:r>
          </a:p>
          <a:p>
            <a:pPr marL="342900" indent="-342900">
              <a:buFont typeface="System Font Regular"/>
              <a:buChar char="-"/>
            </a:pPr>
            <a:r>
              <a:rPr lang="en-US" sz="2400" dirty="0">
                <a:solidFill>
                  <a:schemeClr val="accent1"/>
                </a:solidFill>
                <a:latin typeface="Arial" panose="020B0604020202020204" pitchFamily="34" charset="0"/>
                <a:cs typeface="Arial" panose="020B0604020202020204" pitchFamily="34" charset="0"/>
              </a:rPr>
              <a:t>Texture (% silt, clay, sand)</a:t>
            </a:r>
          </a:p>
          <a:p>
            <a:endParaRPr lang="en-US" sz="2400" dirty="0">
              <a:solidFill>
                <a:schemeClr val="accent1"/>
              </a:solidFill>
              <a:latin typeface="Arial" panose="020B0604020202020204" pitchFamily="34" charset="0"/>
              <a:cs typeface="Arial" panose="020B0604020202020204" pitchFamily="34" charset="0"/>
            </a:endParaRPr>
          </a:p>
          <a:p>
            <a:r>
              <a:rPr lang="en-US" sz="2400" dirty="0">
                <a:solidFill>
                  <a:schemeClr val="accent1"/>
                </a:solidFill>
                <a:latin typeface="Arial" panose="020B0604020202020204" pitchFamily="34" charset="0"/>
                <a:cs typeface="Arial" panose="020B0604020202020204" pitchFamily="34" charset="0"/>
              </a:rPr>
              <a:t>Estimated using SPLASH v1.0 bioclimatic model:</a:t>
            </a:r>
          </a:p>
          <a:p>
            <a:pPr marL="342900" indent="-342900">
              <a:buFont typeface="System Font Regular"/>
              <a:buChar char="-"/>
            </a:pPr>
            <a:r>
              <a:rPr lang="en-US" sz="2400" dirty="0">
                <a:solidFill>
                  <a:schemeClr val="accent1"/>
                </a:solidFill>
                <a:latin typeface="Arial" panose="020B0604020202020204" pitchFamily="34" charset="0"/>
                <a:cs typeface="Arial" panose="020B0604020202020204" pitchFamily="34" charset="0"/>
              </a:rPr>
              <a:t>Relative soil moisture (based on 150mm bucket)</a:t>
            </a:r>
          </a:p>
        </p:txBody>
      </p:sp>
      <p:sp>
        <p:nvSpPr>
          <p:cNvPr id="11" name="TextBox 10">
            <a:extLst>
              <a:ext uri="{FF2B5EF4-FFF2-40B4-BE49-F238E27FC236}">
                <a16:creationId xmlns:a16="http://schemas.microsoft.com/office/drawing/2014/main" id="{53E643BE-41A8-D9E9-C95E-F7FDE82B506D}"/>
              </a:ext>
            </a:extLst>
          </p:cNvPr>
          <p:cNvSpPr txBox="1"/>
          <p:nvPr/>
        </p:nvSpPr>
        <p:spPr>
          <a:xfrm>
            <a:off x="7118590" y="514435"/>
            <a:ext cx="3134191" cy="1200329"/>
          </a:xfrm>
          <a:prstGeom prst="rect">
            <a:avLst/>
          </a:prstGeom>
          <a:noFill/>
        </p:spPr>
        <p:txBody>
          <a:bodyPr wrap="none" rtlCol="0">
            <a:spAutoFit/>
          </a:bodyPr>
          <a:lstStyle/>
          <a:p>
            <a:pPr algn="ctr"/>
            <a:r>
              <a:rPr lang="en-US" sz="3600" dirty="0">
                <a:latin typeface="Arial" panose="020B0604020202020204" pitchFamily="34" charset="0"/>
                <a:cs typeface="Arial" panose="020B0604020202020204" pitchFamily="34" charset="0"/>
              </a:rPr>
              <a:t>Site edaphic</a:t>
            </a:r>
          </a:p>
          <a:p>
            <a:pPr algn="ctr"/>
            <a:r>
              <a:rPr lang="en-US" sz="3600" dirty="0">
                <a:latin typeface="Arial" panose="020B0604020202020204" pitchFamily="34" charset="0"/>
                <a:cs typeface="Arial" panose="020B0604020202020204" pitchFamily="34" charset="0"/>
              </a:rPr>
              <a:t>characteristics</a:t>
            </a:r>
          </a:p>
        </p:txBody>
      </p:sp>
      <p:sp>
        <p:nvSpPr>
          <p:cNvPr id="12" name="TextBox 11">
            <a:extLst>
              <a:ext uri="{FF2B5EF4-FFF2-40B4-BE49-F238E27FC236}">
                <a16:creationId xmlns:a16="http://schemas.microsoft.com/office/drawing/2014/main" id="{9A7CD8EF-F8C9-36F6-4031-9B56492DA543}"/>
              </a:ext>
            </a:extLst>
          </p:cNvPr>
          <p:cNvSpPr txBox="1"/>
          <p:nvPr/>
        </p:nvSpPr>
        <p:spPr>
          <a:xfrm>
            <a:off x="1925838" y="514435"/>
            <a:ext cx="3134191" cy="1200329"/>
          </a:xfrm>
          <a:prstGeom prst="rect">
            <a:avLst/>
          </a:prstGeom>
          <a:noFill/>
        </p:spPr>
        <p:txBody>
          <a:bodyPr wrap="none" rtlCol="0">
            <a:spAutoFit/>
          </a:bodyPr>
          <a:lstStyle/>
          <a:p>
            <a:pPr algn="ctr"/>
            <a:r>
              <a:rPr lang="en-US" sz="3600" dirty="0">
                <a:latin typeface="Arial" panose="020B0604020202020204" pitchFamily="34" charset="0"/>
                <a:cs typeface="Arial" panose="020B0604020202020204" pitchFamily="34" charset="0"/>
              </a:rPr>
              <a:t>Site climatic</a:t>
            </a:r>
          </a:p>
          <a:p>
            <a:pPr algn="ctr"/>
            <a:r>
              <a:rPr lang="en-US" sz="3600" dirty="0">
                <a:latin typeface="Arial" panose="020B0604020202020204" pitchFamily="34" charset="0"/>
                <a:cs typeface="Arial" panose="020B0604020202020204" pitchFamily="34" charset="0"/>
              </a:rPr>
              <a:t>characteristics</a:t>
            </a:r>
          </a:p>
        </p:txBody>
      </p:sp>
    </p:spTree>
    <p:extLst>
      <p:ext uri="{BB962C8B-B14F-4D97-AF65-F5344CB8AC3E}">
        <p14:creationId xmlns:p14="http://schemas.microsoft.com/office/powerpoint/2010/main" val="3161541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12337-5FBF-294D-B2C6-63983055A6F1}"/>
              </a:ext>
            </a:extLst>
          </p:cNvPr>
          <p:cNvSpPr>
            <a:spLocks noGrp="1"/>
          </p:cNvSpPr>
          <p:nvPr>
            <p:ph type="title"/>
          </p:nvPr>
        </p:nvSpPr>
        <p:spPr/>
        <p:txBody>
          <a:bodyPr>
            <a:normAutofit/>
          </a:bodyPr>
          <a:lstStyle/>
          <a:p>
            <a:r>
              <a:rPr lang="en-US" dirty="0"/>
              <a:t>Soil nitrogen generally increases leaf nitrogen</a:t>
            </a:r>
            <a:endParaRPr lang="en-US" sz="40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EA2837DF-9377-B24F-9669-ACE14F543DE0}"/>
              </a:ext>
            </a:extLst>
          </p:cNvPr>
          <p:cNvSpPr txBox="1"/>
          <p:nvPr/>
        </p:nvSpPr>
        <p:spPr>
          <a:xfrm>
            <a:off x="10385824" y="6581001"/>
            <a:ext cx="1814920"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Firn</a:t>
            </a:r>
            <a:r>
              <a:rPr lang="en-US" sz="1200" dirty="0">
                <a:latin typeface="Arial" panose="020B0604020202020204" pitchFamily="34" charset="0"/>
                <a:cs typeface="Arial" panose="020B0604020202020204" pitchFamily="34" charset="0"/>
              </a:rPr>
              <a:t> et al. (2019) </a:t>
            </a:r>
            <a:r>
              <a:rPr lang="en-US" sz="1200" i="1" dirty="0">
                <a:latin typeface="Arial" panose="020B0604020202020204" pitchFamily="34" charset="0"/>
                <a:cs typeface="Arial" panose="020B0604020202020204" pitchFamily="34" charset="0"/>
              </a:rPr>
              <a:t>Nature</a:t>
            </a:r>
            <a:endParaRPr lang="en-US" sz="12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7128CE9D-3F39-3175-D1C7-7F35CB35CE82}"/>
              </a:ext>
            </a:extLst>
          </p:cNvPr>
          <p:cNvPicPr>
            <a:picLocks noChangeAspect="1"/>
          </p:cNvPicPr>
          <p:nvPr/>
        </p:nvPicPr>
        <p:blipFill>
          <a:blip r:embed="rId3"/>
          <a:stretch>
            <a:fillRect/>
          </a:stretch>
        </p:blipFill>
        <p:spPr>
          <a:xfrm>
            <a:off x="2904224" y="1427967"/>
            <a:ext cx="5313036" cy="5430033"/>
          </a:xfrm>
          <a:prstGeom prst="rect">
            <a:avLst/>
          </a:prstGeom>
        </p:spPr>
      </p:pic>
    </p:spTree>
    <p:extLst>
      <p:ext uri="{BB962C8B-B14F-4D97-AF65-F5344CB8AC3E}">
        <p14:creationId xmlns:p14="http://schemas.microsoft.com/office/powerpoint/2010/main" val="34367290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6111BA1-076D-9B16-11A6-3014403814B2}"/>
              </a:ext>
            </a:extLst>
          </p:cNvPr>
          <p:cNvSpPr/>
          <p:nvPr/>
        </p:nvSpPr>
        <p:spPr>
          <a:xfrm>
            <a:off x="6220919" y="1966573"/>
            <a:ext cx="4887952" cy="4011947"/>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EE35622-DE94-753B-76FF-B062140F38F0}"/>
              </a:ext>
            </a:extLst>
          </p:cNvPr>
          <p:cNvSpPr/>
          <p:nvPr/>
        </p:nvSpPr>
        <p:spPr>
          <a:xfrm>
            <a:off x="991689" y="1966573"/>
            <a:ext cx="4887952" cy="4011946"/>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EFE05F1-40B7-3F9B-C58A-3F59067B8EE3}"/>
              </a:ext>
            </a:extLst>
          </p:cNvPr>
          <p:cNvSpPr txBox="1"/>
          <p:nvPr/>
        </p:nvSpPr>
        <p:spPr>
          <a:xfrm>
            <a:off x="1142231" y="2079720"/>
            <a:ext cx="4586867" cy="3600986"/>
          </a:xfrm>
          <a:prstGeom prst="rect">
            <a:avLst/>
          </a:prstGeom>
          <a:noFill/>
        </p:spPr>
        <p:txBody>
          <a:bodyPr wrap="square" rtlCol="0">
            <a:spAutoFit/>
          </a:bodyPr>
          <a:lstStyle/>
          <a:p>
            <a:endParaRPr lang="en-US" sz="1200" dirty="0">
              <a:solidFill>
                <a:schemeClr val="bg1"/>
              </a:solidFill>
              <a:latin typeface="Arial" panose="020B0604020202020204" pitchFamily="34" charset="0"/>
              <a:cs typeface="Arial" panose="020B0604020202020204" pitchFamily="34" charset="0"/>
            </a:endParaRPr>
          </a:p>
          <a:p>
            <a:r>
              <a:rPr lang="en-US" sz="2400" dirty="0">
                <a:solidFill>
                  <a:schemeClr val="bg1"/>
                </a:solidFill>
                <a:latin typeface="Arial" panose="020B0604020202020204" pitchFamily="34" charset="0"/>
                <a:cs typeface="Arial" panose="020B0604020202020204" pitchFamily="34" charset="0"/>
              </a:rPr>
              <a:t>Extracted from PRISM gridded product @ 4km resolution:</a:t>
            </a:r>
          </a:p>
          <a:p>
            <a:endParaRPr lang="en-US" sz="2400" dirty="0">
              <a:solidFill>
                <a:schemeClr val="bg1"/>
              </a:solidFill>
              <a:latin typeface="Arial" panose="020B0604020202020204" pitchFamily="34" charset="0"/>
              <a:cs typeface="Arial" panose="020B0604020202020204" pitchFamily="34" charset="0"/>
            </a:endParaRPr>
          </a:p>
          <a:p>
            <a:pPr marL="285750" indent="-285750">
              <a:buFont typeface="System Font Regular"/>
              <a:buChar char="-"/>
            </a:pPr>
            <a:r>
              <a:rPr lang="en-US" sz="2400" dirty="0">
                <a:solidFill>
                  <a:schemeClr val="bg1"/>
                </a:solidFill>
                <a:latin typeface="Arial" panose="020B0604020202020204" pitchFamily="34" charset="0"/>
                <a:cs typeface="Arial" panose="020B0604020202020204" pitchFamily="34" charset="0"/>
              </a:rPr>
              <a:t>2006-2020 MAP/MAT</a:t>
            </a:r>
          </a:p>
          <a:p>
            <a:pPr marL="285750" indent="-285750">
              <a:buFont typeface="System Font Regular"/>
              <a:buChar char="-"/>
            </a:pPr>
            <a:endParaRPr lang="en-US" sz="2400" dirty="0">
              <a:solidFill>
                <a:schemeClr val="bg1"/>
              </a:solidFill>
              <a:latin typeface="Arial" panose="020B0604020202020204" pitchFamily="34" charset="0"/>
              <a:cs typeface="Arial" panose="020B0604020202020204" pitchFamily="34" charset="0"/>
            </a:endParaRPr>
          </a:p>
          <a:p>
            <a:pPr marL="285750" indent="-285750">
              <a:buFont typeface="System Font Regular"/>
              <a:buChar char="-"/>
            </a:pPr>
            <a:r>
              <a:rPr lang="en-US" sz="2400" dirty="0">
                <a:solidFill>
                  <a:schemeClr val="bg1"/>
                </a:solidFill>
                <a:latin typeface="Arial" panose="020B0604020202020204" pitchFamily="34" charset="0"/>
                <a:cs typeface="Arial" panose="020B0604020202020204" pitchFamily="34" charset="0"/>
              </a:rPr>
              <a:t>Daily precipitation, temperature, VPD from 30 days leading up to property visit</a:t>
            </a:r>
          </a:p>
        </p:txBody>
      </p:sp>
      <p:sp>
        <p:nvSpPr>
          <p:cNvPr id="8" name="TextBox 7">
            <a:extLst>
              <a:ext uri="{FF2B5EF4-FFF2-40B4-BE49-F238E27FC236}">
                <a16:creationId xmlns:a16="http://schemas.microsoft.com/office/drawing/2014/main" id="{043CFA61-CA32-7E54-7082-1BA1F9D57216}"/>
              </a:ext>
            </a:extLst>
          </p:cNvPr>
          <p:cNvSpPr txBox="1"/>
          <p:nvPr/>
        </p:nvSpPr>
        <p:spPr>
          <a:xfrm>
            <a:off x="6373321" y="2059119"/>
            <a:ext cx="4583150" cy="3046988"/>
          </a:xfrm>
          <a:prstGeom prst="rect">
            <a:avLst/>
          </a:prstGeom>
          <a:noFill/>
        </p:spPr>
        <p:txBody>
          <a:bodyPr wrap="square" rtlCol="0">
            <a:spAutoFit/>
          </a:bodyPr>
          <a:lstStyle/>
          <a:p>
            <a:r>
              <a:rPr lang="en-US" sz="2400" dirty="0">
                <a:solidFill>
                  <a:schemeClr val="bg1"/>
                </a:solidFill>
                <a:latin typeface="Arial" panose="020B0604020202020204" pitchFamily="34" charset="0"/>
                <a:cs typeface="Arial" panose="020B0604020202020204" pitchFamily="34" charset="0"/>
              </a:rPr>
              <a:t>Collected from composite soil sample:</a:t>
            </a:r>
          </a:p>
          <a:p>
            <a:pPr marL="342900" indent="-342900">
              <a:buFont typeface="System Font Regular"/>
              <a:buChar char="-"/>
            </a:pPr>
            <a:r>
              <a:rPr lang="en-US" sz="2400" dirty="0">
                <a:solidFill>
                  <a:schemeClr val="bg1"/>
                </a:solidFill>
                <a:latin typeface="Arial" panose="020B0604020202020204" pitchFamily="34" charset="0"/>
                <a:cs typeface="Arial" panose="020B0604020202020204" pitchFamily="34" charset="0"/>
              </a:rPr>
              <a:t>[NO</a:t>
            </a:r>
            <a:r>
              <a:rPr lang="en-US" sz="2400" baseline="-25000" dirty="0">
                <a:solidFill>
                  <a:schemeClr val="bg1"/>
                </a:solidFill>
                <a:latin typeface="Arial" panose="020B0604020202020204" pitchFamily="34" charset="0"/>
                <a:cs typeface="Arial" panose="020B0604020202020204" pitchFamily="34" charset="0"/>
              </a:rPr>
              <a:t>3</a:t>
            </a:r>
            <a:r>
              <a:rPr lang="en-US" sz="2400" dirty="0">
                <a:solidFill>
                  <a:schemeClr val="bg1"/>
                </a:solidFill>
                <a:latin typeface="Arial" panose="020B0604020202020204" pitchFamily="34" charset="0"/>
                <a:cs typeface="Arial" panose="020B0604020202020204" pitchFamily="34" charset="0"/>
              </a:rPr>
              <a:t>-N]</a:t>
            </a:r>
          </a:p>
          <a:p>
            <a:endParaRPr lang="en-US" sz="2400" dirty="0">
              <a:solidFill>
                <a:schemeClr val="bg1"/>
              </a:solidFill>
              <a:latin typeface="Arial" panose="020B0604020202020204" pitchFamily="34" charset="0"/>
              <a:cs typeface="Arial" panose="020B0604020202020204" pitchFamily="34" charset="0"/>
            </a:endParaRPr>
          </a:p>
          <a:p>
            <a:r>
              <a:rPr lang="en-US" sz="2400" dirty="0">
                <a:solidFill>
                  <a:schemeClr val="bg1"/>
                </a:solidFill>
                <a:latin typeface="Arial" panose="020B0604020202020204" pitchFamily="34" charset="0"/>
                <a:cs typeface="Arial" panose="020B0604020202020204" pitchFamily="34" charset="0"/>
              </a:rPr>
              <a:t>Estimated using SPLASH v1.0 bioclimatic model:</a:t>
            </a:r>
          </a:p>
          <a:p>
            <a:pPr marL="342900" indent="-342900">
              <a:buFont typeface="System Font Regular"/>
              <a:buChar char="-"/>
            </a:pPr>
            <a:r>
              <a:rPr lang="en-US" sz="2400" dirty="0">
                <a:solidFill>
                  <a:schemeClr val="bg1"/>
                </a:solidFill>
                <a:latin typeface="Arial" panose="020B0604020202020204" pitchFamily="34" charset="0"/>
                <a:cs typeface="Arial" panose="020B0604020202020204" pitchFamily="34" charset="0"/>
              </a:rPr>
              <a:t>Soil moisture (based on 150mm bucket size)</a:t>
            </a:r>
          </a:p>
        </p:txBody>
      </p:sp>
      <p:sp>
        <p:nvSpPr>
          <p:cNvPr id="11" name="TextBox 10">
            <a:extLst>
              <a:ext uri="{FF2B5EF4-FFF2-40B4-BE49-F238E27FC236}">
                <a16:creationId xmlns:a16="http://schemas.microsoft.com/office/drawing/2014/main" id="{53E643BE-41A8-D9E9-C95E-F7FDE82B506D}"/>
              </a:ext>
            </a:extLst>
          </p:cNvPr>
          <p:cNvSpPr txBox="1"/>
          <p:nvPr/>
        </p:nvSpPr>
        <p:spPr>
          <a:xfrm>
            <a:off x="7118590" y="514435"/>
            <a:ext cx="3134191" cy="1200329"/>
          </a:xfrm>
          <a:prstGeom prst="rect">
            <a:avLst/>
          </a:prstGeom>
          <a:noFill/>
        </p:spPr>
        <p:txBody>
          <a:bodyPr wrap="none" rtlCol="0">
            <a:spAutoFit/>
          </a:bodyPr>
          <a:lstStyle/>
          <a:p>
            <a:pPr algn="ctr"/>
            <a:r>
              <a:rPr lang="en-US" sz="3600" dirty="0">
                <a:latin typeface="Arial" panose="020B0604020202020204" pitchFamily="34" charset="0"/>
                <a:cs typeface="Arial" panose="020B0604020202020204" pitchFamily="34" charset="0"/>
              </a:rPr>
              <a:t>Site edaphic</a:t>
            </a:r>
          </a:p>
          <a:p>
            <a:pPr algn="ctr"/>
            <a:r>
              <a:rPr lang="en-US" sz="3600" dirty="0">
                <a:latin typeface="Arial" panose="020B0604020202020204" pitchFamily="34" charset="0"/>
                <a:cs typeface="Arial" panose="020B0604020202020204" pitchFamily="34" charset="0"/>
              </a:rPr>
              <a:t>characteristics</a:t>
            </a:r>
          </a:p>
        </p:txBody>
      </p:sp>
      <p:sp>
        <p:nvSpPr>
          <p:cNvPr id="12" name="TextBox 11">
            <a:extLst>
              <a:ext uri="{FF2B5EF4-FFF2-40B4-BE49-F238E27FC236}">
                <a16:creationId xmlns:a16="http://schemas.microsoft.com/office/drawing/2014/main" id="{9A7CD8EF-F8C9-36F6-4031-9B56492DA543}"/>
              </a:ext>
            </a:extLst>
          </p:cNvPr>
          <p:cNvSpPr txBox="1"/>
          <p:nvPr/>
        </p:nvSpPr>
        <p:spPr>
          <a:xfrm>
            <a:off x="1925838" y="514435"/>
            <a:ext cx="3134191" cy="1200329"/>
          </a:xfrm>
          <a:prstGeom prst="rect">
            <a:avLst/>
          </a:prstGeom>
          <a:noFill/>
        </p:spPr>
        <p:txBody>
          <a:bodyPr wrap="none" rtlCol="0">
            <a:spAutoFit/>
          </a:bodyPr>
          <a:lstStyle/>
          <a:p>
            <a:pPr algn="ctr"/>
            <a:r>
              <a:rPr lang="en-US" sz="3600" dirty="0">
                <a:latin typeface="Arial" panose="020B0604020202020204" pitchFamily="34" charset="0"/>
                <a:cs typeface="Arial" panose="020B0604020202020204" pitchFamily="34" charset="0"/>
              </a:rPr>
              <a:t>Site climatic</a:t>
            </a:r>
          </a:p>
          <a:p>
            <a:pPr algn="ctr"/>
            <a:r>
              <a:rPr lang="en-US" sz="3600" dirty="0">
                <a:latin typeface="Arial" panose="020B0604020202020204" pitchFamily="34" charset="0"/>
                <a:cs typeface="Arial" panose="020B0604020202020204" pitchFamily="34" charset="0"/>
              </a:rPr>
              <a:t>characteristics</a:t>
            </a:r>
          </a:p>
        </p:txBody>
      </p:sp>
    </p:spTree>
    <p:extLst>
      <p:ext uri="{BB962C8B-B14F-4D97-AF65-F5344CB8AC3E}">
        <p14:creationId xmlns:p14="http://schemas.microsoft.com/office/powerpoint/2010/main" val="8746741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Chart, scatter chart&#10;&#10;Description automatically generated">
            <a:extLst>
              <a:ext uri="{FF2B5EF4-FFF2-40B4-BE49-F238E27FC236}">
                <a16:creationId xmlns:a16="http://schemas.microsoft.com/office/drawing/2014/main" id="{41F10ECF-3AF9-D211-7813-AE26E9718319}"/>
              </a:ext>
            </a:extLst>
          </p:cNvPr>
          <p:cNvPicPr>
            <a:picLocks noChangeAspect="1"/>
          </p:cNvPicPr>
          <p:nvPr/>
        </p:nvPicPr>
        <p:blipFill>
          <a:blip r:embed="rId2"/>
          <a:stretch>
            <a:fillRect/>
          </a:stretch>
        </p:blipFill>
        <p:spPr>
          <a:xfrm>
            <a:off x="0" y="1778000"/>
            <a:ext cx="12192000" cy="5080000"/>
          </a:xfrm>
          <a:prstGeom prst="rect">
            <a:avLst/>
          </a:prstGeom>
        </p:spPr>
      </p:pic>
      <p:sp>
        <p:nvSpPr>
          <p:cNvPr id="23" name="Rectangle 22">
            <a:extLst>
              <a:ext uri="{FF2B5EF4-FFF2-40B4-BE49-F238E27FC236}">
                <a16:creationId xmlns:a16="http://schemas.microsoft.com/office/drawing/2014/main" id="{81D2264B-D5DE-9F43-BA72-2F55E09FDC26}"/>
              </a:ext>
            </a:extLst>
          </p:cNvPr>
          <p:cNvSpPr/>
          <p:nvPr/>
        </p:nvSpPr>
        <p:spPr>
          <a:xfrm>
            <a:off x="977221" y="1928917"/>
            <a:ext cx="4962889" cy="32922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5C40976-ADA2-8B7F-2241-7B5DA2B13A28}"/>
              </a:ext>
            </a:extLst>
          </p:cNvPr>
          <p:cNvSpPr/>
          <p:nvPr/>
        </p:nvSpPr>
        <p:spPr>
          <a:xfrm>
            <a:off x="7069883" y="1928917"/>
            <a:ext cx="4962889" cy="32922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16460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Chart, scatter chart&#10;&#10;Description automatically generated">
            <a:extLst>
              <a:ext uri="{FF2B5EF4-FFF2-40B4-BE49-F238E27FC236}">
                <a16:creationId xmlns:a16="http://schemas.microsoft.com/office/drawing/2014/main" id="{63A452F1-9129-F2C0-46F4-D8F1B2349C30}"/>
              </a:ext>
            </a:extLst>
          </p:cNvPr>
          <p:cNvPicPr>
            <a:picLocks noChangeAspect="1"/>
          </p:cNvPicPr>
          <p:nvPr/>
        </p:nvPicPr>
        <p:blipFill>
          <a:blip r:embed="rId2"/>
          <a:stretch>
            <a:fillRect/>
          </a:stretch>
        </p:blipFill>
        <p:spPr>
          <a:xfrm>
            <a:off x="0" y="1778000"/>
            <a:ext cx="12192000" cy="5080000"/>
          </a:xfrm>
          <a:prstGeom prst="rect">
            <a:avLst/>
          </a:prstGeom>
        </p:spPr>
      </p:pic>
      <p:sp>
        <p:nvSpPr>
          <p:cNvPr id="2" name="Title 1">
            <a:extLst>
              <a:ext uri="{FF2B5EF4-FFF2-40B4-BE49-F238E27FC236}">
                <a16:creationId xmlns:a16="http://schemas.microsoft.com/office/drawing/2014/main" id="{CD2AAAED-0BFB-0F76-7F72-4EF9B3CF6AE0}"/>
              </a:ext>
            </a:extLst>
          </p:cNvPr>
          <p:cNvSpPr>
            <a:spLocks noGrp="1"/>
          </p:cNvSpPr>
          <p:nvPr>
            <p:ph type="title"/>
          </p:nvPr>
        </p:nvSpPr>
        <p:spPr>
          <a:xfrm>
            <a:off x="473886" y="365125"/>
            <a:ext cx="10879914" cy="1325563"/>
          </a:xfrm>
        </p:spPr>
        <p:txBody>
          <a:bodyPr>
            <a:normAutofit/>
          </a:bodyPr>
          <a:lstStyle/>
          <a:p>
            <a:r>
              <a:rPr lang="el-GR" dirty="0"/>
              <a:t>β</a:t>
            </a:r>
            <a:r>
              <a:rPr lang="en-US" dirty="0"/>
              <a:t> </a:t>
            </a:r>
            <a:r>
              <a:rPr lang="en-US" b="1" dirty="0">
                <a:solidFill>
                  <a:schemeClr val="accent2"/>
                </a:solidFill>
              </a:rPr>
              <a:t>decreases</a:t>
            </a:r>
            <a:r>
              <a:rPr lang="en-US" dirty="0"/>
              <a:t> with increasing soil moisture in C</a:t>
            </a:r>
            <a:r>
              <a:rPr lang="en-US" baseline="-25000" dirty="0"/>
              <a:t>4</a:t>
            </a:r>
            <a:r>
              <a:rPr lang="en-US" dirty="0"/>
              <a:t> species, but not C</a:t>
            </a:r>
            <a:r>
              <a:rPr lang="en-US" baseline="-25000" dirty="0"/>
              <a:t>3</a:t>
            </a:r>
            <a:r>
              <a:rPr lang="en-US" dirty="0"/>
              <a:t> species</a:t>
            </a:r>
          </a:p>
        </p:txBody>
      </p:sp>
      <p:sp>
        <p:nvSpPr>
          <p:cNvPr id="7" name="Rectangle 6">
            <a:extLst>
              <a:ext uri="{FF2B5EF4-FFF2-40B4-BE49-F238E27FC236}">
                <a16:creationId xmlns:a16="http://schemas.microsoft.com/office/drawing/2014/main" id="{BCBBD634-D597-2E5E-902C-D7F139C33401}"/>
              </a:ext>
            </a:extLst>
          </p:cNvPr>
          <p:cNvSpPr/>
          <p:nvPr/>
        </p:nvSpPr>
        <p:spPr>
          <a:xfrm>
            <a:off x="7069883" y="1928917"/>
            <a:ext cx="4962889" cy="32922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792282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AAAED-0BFB-0F76-7F72-4EF9B3CF6AE0}"/>
              </a:ext>
            </a:extLst>
          </p:cNvPr>
          <p:cNvSpPr>
            <a:spLocks noGrp="1"/>
          </p:cNvSpPr>
          <p:nvPr>
            <p:ph type="title"/>
          </p:nvPr>
        </p:nvSpPr>
        <p:spPr>
          <a:xfrm>
            <a:off x="213582" y="365125"/>
            <a:ext cx="11978418" cy="1325563"/>
          </a:xfrm>
        </p:spPr>
        <p:txBody>
          <a:bodyPr>
            <a:noAutofit/>
          </a:bodyPr>
          <a:lstStyle/>
          <a:p>
            <a:r>
              <a:rPr lang="el-GR" dirty="0"/>
              <a:t>β</a:t>
            </a:r>
            <a:r>
              <a:rPr lang="en-US" dirty="0"/>
              <a:t> </a:t>
            </a:r>
            <a:r>
              <a:rPr lang="en-US" b="1" dirty="0">
                <a:solidFill>
                  <a:schemeClr val="accent2"/>
                </a:solidFill>
              </a:rPr>
              <a:t>decreases</a:t>
            </a:r>
            <a:r>
              <a:rPr lang="en-US" dirty="0"/>
              <a:t> with increasing soil N regardless of N-fixing capability, N-fixing species have higher </a:t>
            </a:r>
            <a:r>
              <a:rPr lang="el-GR" dirty="0"/>
              <a:t>β</a:t>
            </a:r>
            <a:endParaRPr lang="en-US" dirty="0"/>
          </a:p>
        </p:txBody>
      </p:sp>
      <p:pic>
        <p:nvPicPr>
          <p:cNvPr id="7" name="Picture 6" descr="Chart, scatter chart&#10;&#10;Description automatically generated">
            <a:extLst>
              <a:ext uri="{FF2B5EF4-FFF2-40B4-BE49-F238E27FC236}">
                <a16:creationId xmlns:a16="http://schemas.microsoft.com/office/drawing/2014/main" id="{81025601-5474-8D3F-5BA0-BC9821F80A7F}"/>
              </a:ext>
            </a:extLst>
          </p:cNvPr>
          <p:cNvPicPr>
            <a:picLocks noChangeAspect="1"/>
          </p:cNvPicPr>
          <p:nvPr/>
        </p:nvPicPr>
        <p:blipFill>
          <a:blip r:embed="rId2"/>
          <a:stretch>
            <a:fillRect/>
          </a:stretch>
        </p:blipFill>
        <p:spPr>
          <a:xfrm>
            <a:off x="0" y="1778000"/>
            <a:ext cx="12192000" cy="5080000"/>
          </a:xfrm>
          <a:prstGeom prst="rect">
            <a:avLst/>
          </a:prstGeom>
        </p:spPr>
      </p:pic>
    </p:spTree>
    <p:extLst>
      <p:ext uri="{BB962C8B-B14F-4D97-AF65-F5344CB8AC3E}">
        <p14:creationId xmlns:p14="http://schemas.microsoft.com/office/powerpoint/2010/main" val="29566856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6C4CF-DCD3-D41F-D10E-9904544BABC0}"/>
              </a:ext>
            </a:extLst>
          </p:cNvPr>
          <p:cNvSpPr>
            <a:spLocks noGrp="1"/>
          </p:cNvSpPr>
          <p:nvPr>
            <p:ph type="title"/>
          </p:nvPr>
        </p:nvSpPr>
        <p:spPr/>
        <p:txBody>
          <a:bodyPr/>
          <a:lstStyle/>
          <a:p>
            <a:r>
              <a:rPr lang="el-GR" dirty="0">
                <a:latin typeface="Times New Roman" panose="02020603050405020304" pitchFamily="18" charset="0"/>
                <a:cs typeface="Times New Roman" panose="02020603050405020304" pitchFamily="18" charset="0"/>
              </a:rPr>
              <a:t>χ</a:t>
            </a:r>
            <a:r>
              <a:rPr lang="en-US" dirty="0"/>
              <a:t> </a:t>
            </a:r>
            <a:r>
              <a:rPr lang="en-US" b="1" dirty="0">
                <a:solidFill>
                  <a:schemeClr val="accent2"/>
                </a:solidFill>
              </a:rPr>
              <a:t>decreases</a:t>
            </a:r>
            <a:r>
              <a:rPr lang="en-US" dirty="0"/>
              <a:t> with increasing soil moisture in C</a:t>
            </a:r>
            <a:r>
              <a:rPr lang="en-US" baseline="-25000" dirty="0"/>
              <a:t>4</a:t>
            </a:r>
            <a:r>
              <a:rPr lang="en-US" dirty="0"/>
              <a:t> species, but not C</a:t>
            </a:r>
            <a:r>
              <a:rPr lang="en-US" baseline="-25000" dirty="0"/>
              <a:t>3</a:t>
            </a:r>
            <a:r>
              <a:rPr lang="en-US" dirty="0"/>
              <a:t> species</a:t>
            </a:r>
            <a:endParaRPr lang="en-US" dirty="0">
              <a:latin typeface="Times New Roman" panose="02020603050405020304" pitchFamily="18" charset="0"/>
              <a:cs typeface="Times New Roman" panose="02020603050405020304" pitchFamily="18" charset="0"/>
            </a:endParaRPr>
          </a:p>
        </p:txBody>
      </p:sp>
      <p:pic>
        <p:nvPicPr>
          <p:cNvPr id="13" name="Picture 12" descr="Chart, scatter chart&#10;&#10;Description automatically generated">
            <a:extLst>
              <a:ext uri="{FF2B5EF4-FFF2-40B4-BE49-F238E27FC236}">
                <a16:creationId xmlns:a16="http://schemas.microsoft.com/office/drawing/2014/main" id="{56AE8187-E530-2CD2-EA10-5723A88CF430}"/>
              </a:ext>
            </a:extLst>
          </p:cNvPr>
          <p:cNvPicPr>
            <a:picLocks noChangeAspect="1"/>
          </p:cNvPicPr>
          <p:nvPr/>
        </p:nvPicPr>
        <p:blipFill>
          <a:blip r:embed="rId2"/>
          <a:stretch>
            <a:fillRect/>
          </a:stretch>
        </p:blipFill>
        <p:spPr>
          <a:xfrm>
            <a:off x="0" y="1690688"/>
            <a:ext cx="12192000" cy="5080000"/>
          </a:xfrm>
          <a:prstGeom prst="rect">
            <a:avLst/>
          </a:prstGeom>
        </p:spPr>
      </p:pic>
    </p:spTree>
    <p:extLst>
      <p:ext uri="{BB962C8B-B14F-4D97-AF65-F5344CB8AC3E}">
        <p14:creationId xmlns:p14="http://schemas.microsoft.com/office/powerpoint/2010/main" val="13849439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6C4CF-DCD3-D41F-D10E-9904544BABC0}"/>
              </a:ext>
            </a:extLst>
          </p:cNvPr>
          <p:cNvSpPr>
            <a:spLocks noGrp="1"/>
          </p:cNvSpPr>
          <p:nvPr>
            <p:ph type="title"/>
          </p:nvPr>
        </p:nvSpPr>
        <p:spPr/>
        <p:txBody>
          <a:bodyPr>
            <a:noAutofit/>
          </a:bodyPr>
          <a:lstStyle/>
          <a:p>
            <a:r>
              <a:rPr lang="el-GR" dirty="0">
                <a:latin typeface="Times New Roman" panose="02020603050405020304" pitchFamily="18" charset="0"/>
                <a:cs typeface="Times New Roman" panose="02020603050405020304" pitchFamily="18" charset="0"/>
              </a:rPr>
              <a:t>χ</a:t>
            </a:r>
            <a:r>
              <a:rPr lang="en-US" dirty="0">
                <a:latin typeface="Times New Roman" panose="02020603050405020304" pitchFamily="18" charset="0"/>
                <a:cs typeface="Times New Roman" panose="02020603050405020304" pitchFamily="18" charset="0"/>
              </a:rPr>
              <a:t> </a:t>
            </a:r>
            <a:r>
              <a:rPr lang="en-US" b="1" dirty="0">
                <a:solidFill>
                  <a:schemeClr val="accent2"/>
                </a:solidFill>
              </a:rPr>
              <a:t>decreases</a:t>
            </a:r>
            <a:r>
              <a:rPr lang="en-US" dirty="0"/>
              <a:t> with increasing soil N regardless of N-fixing capability</a:t>
            </a:r>
            <a:endParaRPr lang="en-US" dirty="0">
              <a:latin typeface="Times New Roman" panose="02020603050405020304" pitchFamily="18" charset="0"/>
              <a:cs typeface="Times New Roman" panose="02020603050405020304" pitchFamily="18" charset="0"/>
            </a:endParaRPr>
          </a:p>
        </p:txBody>
      </p:sp>
      <p:pic>
        <p:nvPicPr>
          <p:cNvPr id="13" name="Picture 12" descr="Chart, scatter chart&#10;&#10;Description automatically generated">
            <a:extLst>
              <a:ext uri="{FF2B5EF4-FFF2-40B4-BE49-F238E27FC236}">
                <a16:creationId xmlns:a16="http://schemas.microsoft.com/office/drawing/2014/main" id="{56AE8187-E530-2CD2-EA10-5723A88CF430}"/>
              </a:ext>
            </a:extLst>
          </p:cNvPr>
          <p:cNvPicPr>
            <a:picLocks noChangeAspect="1"/>
          </p:cNvPicPr>
          <p:nvPr/>
        </p:nvPicPr>
        <p:blipFill>
          <a:blip r:embed="rId2"/>
          <a:stretch>
            <a:fillRect/>
          </a:stretch>
        </p:blipFill>
        <p:spPr>
          <a:xfrm>
            <a:off x="0" y="1870439"/>
            <a:ext cx="12192000" cy="5080000"/>
          </a:xfrm>
          <a:prstGeom prst="rect">
            <a:avLst/>
          </a:prstGeom>
        </p:spPr>
      </p:pic>
    </p:spTree>
    <p:extLst>
      <p:ext uri="{BB962C8B-B14F-4D97-AF65-F5344CB8AC3E}">
        <p14:creationId xmlns:p14="http://schemas.microsoft.com/office/powerpoint/2010/main" val="3438770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2EA63-0C75-9055-E053-24CDCDD87B1F}"/>
              </a:ext>
            </a:extLst>
          </p:cNvPr>
          <p:cNvSpPr>
            <a:spLocks noGrp="1"/>
          </p:cNvSpPr>
          <p:nvPr>
            <p:ph type="title"/>
          </p:nvPr>
        </p:nvSpPr>
        <p:spPr/>
        <p:txBody>
          <a:bodyPr/>
          <a:lstStyle/>
          <a:p>
            <a:r>
              <a:rPr lang="en-US" dirty="0"/>
              <a:t>Leaf N decreases with increasing </a:t>
            </a:r>
            <a:r>
              <a:rPr lang="el-GR" dirty="0"/>
              <a:t>β</a:t>
            </a:r>
            <a:r>
              <a:rPr lang="en-US" dirty="0"/>
              <a:t>, but is unaffected by changes in </a:t>
            </a:r>
            <a:r>
              <a:rPr lang="el-GR" dirty="0">
                <a:latin typeface="Times New Roman" panose="02020603050405020304" pitchFamily="18" charset="0"/>
                <a:cs typeface="Times New Roman" panose="02020603050405020304" pitchFamily="18" charset="0"/>
              </a:rPr>
              <a:t>χ</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98741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8EB66-2A1D-99E1-FC0A-A59E553D0180}"/>
              </a:ext>
            </a:extLst>
          </p:cNvPr>
          <p:cNvSpPr>
            <a:spLocks noGrp="1"/>
          </p:cNvSpPr>
          <p:nvPr>
            <p:ph type="title"/>
          </p:nvPr>
        </p:nvSpPr>
        <p:spPr/>
        <p:txBody>
          <a:bodyPr/>
          <a:lstStyle/>
          <a:p>
            <a:r>
              <a:rPr lang="en-US" dirty="0"/>
              <a:t>No effect of </a:t>
            </a:r>
          </a:p>
        </p:txBody>
      </p:sp>
      <p:sp>
        <p:nvSpPr>
          <p:cNvPr id="3" name="Content Placeholder 2">
            <a:extLst>
              <a:ext uri="{FF2B5EF4-FFF2-40B4-BE49-F238E27FC236}">
                <a16:creationId xmlns:a16="http://schemas.microsoft.com/office/drawing/2014/main" id="{BBC22E98-BF9E-E6E7-AB41-E7BF99AFAAF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033474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91B68-21C5-F73B-6878-FAE1E7271061}"/>
              </a:ext>
            </a:extLst>
          </p:cNvPr>
          <p:cNvSpPr>
            <a:spLocks noGrp="1"/>
          </p:cNvSpPr>
          <p:nvPr>
            <p:ph type="title"/>
          </p:nvPr>
        </p:nvSpPr>
        <p:spPr/>
        <p:txBody>
          <a:bodyPr/>
          <a:lstStyle/>
          <a:p>
            <a:r>
              <a:rPr lang="en-US" dirty="0"/>
              <a:t>Main takeaways</a:t>
            </a:r>
          </a:p>
        </p:txBody>
      </p:sp>
      <p:sp>
        <p:nvSpPr>
          <p:cNvPr id="3" name="Content Placeholder 2">
            <a:extLst>
              <a:ext uri="{FF2B5EF4-FFF2-40B4-BE49-F238E27FC236}">
                <a16:creationId xmlns:a16="http://schemas.microsoft.com/office/drawing/2014/main" id="{0720F096-0294-305F-648B-3B413F1DD553}"/>
              </a:ext>
            </a:extLst>
          </p:cNvPr>
          <p:cNvSpPr>
            <a:spLocks noGrp="1"/>
          </p:cNvSpPr>
          <p:nvPr>
            <p:ph idx="1"/>
          </p:nvPr>
        </p:nvSpPr>
        <p:spPr/>
        <p:txBody>
          <a:bodyPr/>
          <a:lstStyle/>
          <a:p>
            <a:r>
              <a:rPr lang="el-GR" dirty="0"/>
              <a:t>β</a:t>
            </a:r>
            <a:r>
              <a:rPr lang="en-US" dirty="0"/>
              <a:t> generally increased with </a:t>
            </a:r>
          </a:p>
          <a:p>
            <a:endParaRPr lang="en-US" dirty="0"/>
          </a:p>
          <a:p>
            <a:r>
              <a:rPr lang="el-GR" dirty="0"/>
              <a:t>β </a:t>
            </a:r>
            <a:r>
              <a:rPr lang="en-US" dirty="0"/>
              <a:t>values much more variable than single stagnant value of 146- supports need to include </a:t>
            </a:r>
            <a:r>
              <a:rPr lang="el-GR" dirty="0"/>
              <a:t>β </a:t>
            </a:r>
            <a:r>
              <a:rPr lang="en-US" dirty="0"/>
              <a:t>dynamically in PLCT models</a:t>
            </a:r>
          </a:p>
          <a:p>
            <a:endParaRPr lang="en-US" dirty="0"/>
          </a:p>
          <a:p>
            <a:r>
              <a:rPr lang="el-GR" dirty="0">
                <a:latin typeface="Times New Roman" panose="02020603050405020304" pitchFamily="18" charset="0"/>
                <a:cs typeface="Times New Roman" panose="02020603050405020304" pitchFamily="18" charset="0"/>
              </a:rPr>
              <a:t>χ</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17296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A6641B-B40F-AB84-CEF8-5BD5CACB9979}"/>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Thank you! </a:t>
            </a:r>
          </a:p>
        </p:txBody>
      </p:sp>
      <p:sp>
        <p:nvSpPr>
          <p:cNvPr id="5" name="Text Placeholder 4">
            <a:extLst>
              <a:ext uri="{FF2B5EF4-FFF2-40B4-BE49-F238E27FC236}">
                <a16:creationId xmlns:a16="http://schemas.microsoft.com/office/drawing/2014/main" id="{62B5A96A-B709-1956-06B2-89E5BF6A8019}"/>
              </a:ext>
            </a:extLst>
          </p:cNvPr>
          <p:cNvSpPr>
            <a:spLocks noGrp="1"/>
          </p:cNvSpPr>
          <p:nvPr>
            <p:ph type="body" idx="1"/>
          </p:nvPr>
        </p:nvSpPr>
        <p:spPr/>
        <p:txBody>
          <a:bodyPr/>
          <a:lstStyle/>
          <a:p>
            <a:r>
              <a:rPr lang="en-US" dirty="0">
                <a:latin typeface="Arial" panose="020B0604020202020204" pitchFamily="34" charset="0"/>
                <a:cs typeface="Arial" panose="020B0604020202020204" pitchFamily="34" charset="0"/>
              </a:rPr>
              <a:t>Slides are available at [insert URL here]</a:t>
            </a:r>
          </a:p>
        </p:txBody>
      </p:sp>
    </p:spTree>
    <p:extLst>
      <p:ext uri="{BB962C8B-B14F-4D97-AF65-F5344CB8AC3E}">
        <p14:creationId xmlns:p14="http://schemas.microsoft.com/office/powerpoint/2010/main" val="2084142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D882C26-7C0E-C7E4-DE8E-FACCDB9EF66F}"/>
              </a:ext>
            </a:extLst>
          </p:cNvPr>
          <p:cNvPicPr>
            <a:picLocks noChangeAspect="1"/>
          </p:cNvPicPr>
          <p:nvPr/>
        </p:nvPicPr>
        <p:blipFill>
          <a:blip r:embed="rId3"/>
          <a:stretch>
            <a:fillRect/>
          </a:stretch>
        </p:blipFill>
        <p:spPr>
          <a:xfrm>
            <a:off x="2904224" y="1427967"/>
            <a:ext cx="5313036" cy="5430033"/>
          </a:xfrm>
          <a:prstGeom prst="rect">
            <a:avLst/>
          </a:prstGeom>
        </p:spPr>
      </p:pic>
      <p:sp>
        <p:nvSpPr>
          <p:cNvPr id="2" name="Title 1">
            <a:extLst>
              <a:ext uri="{FF2B5EF4-FFF2-40B4-BE49-F238E27FC236}">
                <a16:creationId xmlns:a16="http://schemas.microsoft.com/office/drawing/2014/main" id="{C1912337-5FBF-294D-B2C6-63983055A6F1}"/>
              </a:ext>
            </a:extLst>
          </p:cNvPr>
          <p:cNvSpPr>
            <a:spLocks noGrp="1"/>
          </p:cNvSpPr>
          <p:nvPr>
            <p:ph type="title"/>
          </p:nvPr>
        </p:nvSpPr>
        <p:spPr/>
        <p:txBody>
          <a:bodyPr>
            <a:normAutofit/>
          </a:bodyPr>
          <a:lstStyle/>
          <a:p>
            <a:r>
              <a:rPr lang="en-US" sz="4000" dirty="0">
                <a:latin typeface="Arial" panose="020B0604020202020204" pitchFamily="34" charset="0"/>
                <a:cs typeface="Arial" panose="020B0604020202020204" pitchFamily="34" charset="0"/>
              </a:rPr>
              <a:t>Soil nitrogen generally increases leaf nitrogen</a:t>
            </a:r>
          </a:p>
        </p:txBody>
      </p:sp>
      <p:sp>
        <p:nvSpPr>
          <p:cNvPr id="3" name="Rectangle 2">
            <a:extLst>
              <a:ext uri="{FF2B5EF4-FFF2-40B4-BE49-F238E27FC236}">
                <a16:creationId xmlns:a16="http://schemas.microsoft.com/office/drawing/2014/main" id="{82F2285F-1B23-CB49-86E7-AC996189686B}"/>
              </a:ext>
            </a:extLst>
          </p:cNvPr>
          <p:cNvSpPr/>
          <p:nvPr/>
        </p:nvSpPr>
        <p:spPr>
          <a:xfrm>
            <a:off x="3962021" y="1729533"/>
            <a:ext cx="4346096" cy="1176505"/>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70CB44E-BA66-2444-96DA-D2056439EE3D}"/>
              </a:ext>
            </a:extLst>
          </p:cNvPr>
          <p:cNvSpPr txBox="1"/>
          <p:nvPr/>
        </p:nvSpPr>
        <p:spPr>
          <a:xfrm>
            <a:off x="8368346" y="1683811"/>
            <a:ext cx="3266849" cy="1200329"/>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Plots that receive nitrogen have higher leaf nitrogen content</a:t>
            </a:r>
          </a:p>
        </p:txBody>
      </p:sp>
      <p:sp>
        <p:nvSpPr>
          <p:cNvPr id="6" name="TextBox 5">
            <a:extLst>
              <a:ext uri="{FF2B5EF4-FFF2-40B4-BE49-F238E27FC236}">
                <a16:creationId xmlns:a16="http://schemas.microsoft.com/office/drawing/2014/main" id="{481A247D-63A6-2E40-BC1E-8E600967E4B7}"/>
              </a:ext>
            </a:extLst>
          </p:cNvPr>
          <p:cNvSpPr txBox="1"/>
          <p:nvPr/>
        </p:nvSpPr>
        <p:spPr>
          <a:xfrm>
            <a:off x="10385824" y="6581001"/>
            <a:ext cx="1814920"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Firn</a:t>
            </a:r>
            <a:r>
              <a:rPr lang="en-US" sz="1200" dirty="0">
                <a:latin typeface="Arial" panose="020B0604020202020204" pitchFamily="34" charset="0"/>
                <a:cs typeface="Arial" panose="020B0604020202020204" pitchFamily="34" charset="0"/>
              </a:rPr>
              <a:t> et al. (2019) </a:t>
            </a:r>
            <a:r>
              <a:rPr lang="en-US" sz="1200" i="1" dirty="0">
                <a:latin typeface="Arial" panose="020B0604020202020204" pitchFamily="34" charset="0"/>
                <a:cs typeface="Arial" panose="020B0604020202020204" pitchFamily="34" charset="0"/>
              </a:rPr>
              <a:t>Nature</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950741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45783B-5C18-4C88-F9FE-13F9E264ECB7}"/>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Extra slides</a:t>
            </a:r>
          </a:p>
        </p:txBody>
      </p:sp>
      <p:sp>
        <p:nvSpPr>
          <p:cNvPr id="5" name="Text Placeholder 4">
            <a:extLst>
              <a:ext uri="{FF2B5EF4-FFF2-40B4-BE49-F238E27FC236}">
                <a16:creationId xmlns:a16="http://schemas.microsoft.com/office/drawing/2014/main" id="{F211AA38-C0B5-2F16-F8A8-DDC80F5AFA8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153703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AF6C0-FE73-42D8-9CD1-FEAB173412CD}"/>
              </a:ext>
            </a:extLst>
          </p:cNvPr>
          <p:cNvSpPr>
            <a:spLocks noGrp="1"/>
          </p:cNvSpPr>
          <p:nvPr>
            <p:ph type="title"/>
          </p:nvPr>
        </p:nvSpPr>
        <p:spPr/>
        <p:txBody>
          <a:bodyPr/>
          <a:lstStyle/>
          <a:p>
            <a:r>
              <a:rPr lang="en-US" dirty="0"/>
              <a:t>Resource unit cost ratio (</a:t>
            </a:r>
            <a:r>
              <a:rPr lang="el-GR" dirty="0"/>
              <a:t>β</a:t>
            </a:r>
            <a:r>
              <a:rPr lang="en-US" dirty="0"/>
              <a:t>)</a:t>
            </a:r>
          </a:p>
        </p:txBody>
      </p:sp>
      <p:sp>
        <p:nvSpPr>
          <p:cNvPr id="6" name="TextBox 5">
            <a:extLst>
              <a:ext uri="{FF2B5EF4-FFF2-40B4-BE49-F238E27FC236}">
                <a16:creationId xmlns:a16="http://schemas.microsoft.com/office/drawing/2014/main" id="{B147D2AE-A8FC-085D-4500-E8A8B79B1CC6}"/>
              </a:ext>
            </a:extLst>
          </p:cNvPr>
          <p:cNvSpPr txBox="1"/>
          <p:nvPr/>
        </p:nvSpPr>
        <p:spPr>
          <a:xfrm>
            <a:off x="4251808" y="1668383"/>
            <a:ext cx="4992072" cy="584775"/>
          </a:xfrm>
          <a:prstGeom prst="rect">
            <a:avLst/>
          </a:prstGeom>
          <a:noFill/>
        </p:spPr>
        <p:txBody>
          <a:bodyPr wrap="none" rtlCol="0">
            <a:spAutoFit/>
          </a:bodyPr>
          <a:lstStyle/>
          <a:p>
            <a:r>
              <a:rPr lang="en-US" sz="3200" dirty="0"/>
              <a:t>cost of acquiring and using N</a:t>
            </a:r>
          </a:p>
        </p:txBody>
      </p:sp>
      <p:sp>
        <p:nvSpPr>
          <p:cNvPr id="7" name="TextBox 6">
            <a:extLst>
              <a:ext uri="{FF2B5EF4-FFF2-40B4-BE49-F238E27FC236}">
                <a16:creationId xmlns:a16="http://schemas.microsoft.com/office/drawing/2014/main" id="{A6808B0F-777E-2651-C0D9-79FD07AB6AB4}"/>
              </a:ext>
            </a:extLst>
          </p:cNvPr>
          <p:cNvSpPr txBox="1"/>
          <p:nvPr/>
        </p:nvSpPr>
        <p:spPr>
          <a:xfrm>
            <a:off x="4049829" y="5973612"/>
            <a:ext cx="5396029" cy="584775"/>
          </a:xfrm>
          <a:prstGeom prst="rect">
            <a:avLst/>
          </a:prstGeom>
          <a:noFill/>
        </p:spPr>
        <p:txBody>
          <a:bodyPr wrap="none" rtlCol="0">
            <a:spAutoFit/>
          </a:bodyPr>
          <a:lstStyle/>
          <a:p>
            <a:r>
              <a:rPr lang="en-US" sz="3200" dirty="0"/>
              <a:t>cost of acquiring and using H</a:t>
            </a:r>
            <a:r>
              <a:rPr lang="en-US" sz="3200" baseline="-25000" dirty="0"/>
              <a:t>2</a:t>
            </a:r>
            <a:r>
              <a:rPr lang="en-US" sz="3200" dirty="0"/>
              <a:t>O</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B7574465-7B45-832C-2114-38C7905577FC}"/>
                  </a:ext>
                </a:extLst>
              </p:cNvPr>
              <p:cNvSpPr txBox="1"/>
              <p:nvPr/>
            </p:nvSpPr>
            <p:spPr>
              <a:xfrm>
                <a:off x="4444133" y="2963372"/>
                <a:ext cx="2877014" cy="219598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l-GR" sz="7200" b="0" i="1" smtClean="0">
                          <a:latin typeface="Cambria Math" panose="02040503050406030204" pitchFamily="18" charset="0"/>
                        </a:rPr>
                        <m:t>𝛽</m:t>
                      </m:r>
                      <m:r>
                        <a:rPr lang="en-US" sz="7200" b="0" i="1" smtClean="0">
                          <a:latin typeface="Cambria Math" panose="02040503050406030204" pitchFamily="18" charset="0"/>
                        </a:rPr>
                        <m:t>=</m:t>
                      </m:r>
                      <m:f>
                        <m:fPr>
                          <m:ctrlPr>
                            <a:rPr lang="en-US" sz="7200" b="0" i="1" smtClean="0">
                              <a:latin typeface="Cambria Math" panose="02040503050406030204" pitchFamily="18" charset="0"/>
                            </a:rPr>
                          </m:ctrlPr>
                        </m:fPr>
                        <m:num>
                          <m:r>
                            <a:rPr lang="en-US" sz="7200" b="0" i="1" smtClean="0">
                              <a:latin typeface="Cambria Math" panose="02040503050406030204" pitchFamily="18" charset="0"/>
                            </a:rPr>
                            <m:t>𝑏</m:t>
                          </m:r>
                        </m:num>
                        <m:den>
                          <m:r>
                            <a:rPr lang="en-US" sz="7200" b="0" i="1" smtClean="0">
                              <a:latin typeface="Cambria Math" panose="02040503050406030204" pitchFamily="18" charset="0"/>
                            </a:rPr>
                            <m:t>𝑎</m:t>
                          </m:r>
                        </m:den>
                      </m:f>
                    </m:oMath>
                  </m:oMathPara>
                </a14:m>
                <a:endParaRPr lang="en-US" sz="7200" dirty="0"/>
              </a:p>
            </p:txBody>
          </p:sp>
        </mc:Choice>
        <mc:Fallback xmlns="">
          <p:sp>
            <p:nvSpPr>
              <p:cNvPr id="3" name="TextBox 2">
                <a:extLst>
                  <a:ext uri="{FF2B5EF4-FFF2-40B4-BE49-F238E27FC236}">
                    <a16:creationId xmlns:a16="http://schemas.microsoft.com/office/drawing/2014/main" id="{B7574465-7B45-832C-2114-38C7905577FC}"/>
                  </a:ext>
                </a:extLst>
              </p:cNvPr>
              <p:cNvSpPr txBox="1">
                <a:spLocks noRot="1" noChangeAspect="1" noMove="1" noResize="1" noEditPoints="1" noAdjustHandles="1" noChangeArrowheads="1" noChangeShapeType="1" noTextEdit="1"/>
              </p:cNvSpPr>
              <p:nvPr/>
            </p:nvSpPr>
            <p:spPr>
              <a:xfrm>
                <a:off x="4444133" y="2963372"/>
                <a:ext cx="2877014" cy="2195986"/>
              </a:xfrm>
              <a:prstGeom prst="rect">
                <a:avLst/>
              </a:prstGeom>
              <a:blipFill>
                <a:blip r:embed="rId2"/>
                <a:stretch>
                  <a:fillRect l="-4386" r="-439" b="-6322"/>
                </a:stretch>
              </a:blipFill>
            </p:spPr>
            <p:txBody>
              <a:bodyPr/>
              <a:lstStyle/>
              <a:p>
                <a:r>
                  <a:rPr lang="en-US">
                    <a:noFill/>
                  </a:rPr>
                  <a:t> </a:t>
                </a:r>
              </a:p>
            </p:txBody>
          </p:sp>
        </mc:Fallback>
      </mc:AlternateContent>
      <p:cxnSp>
        <p:nvCxnSpPr>
          <p:cNvPr id="8" name="Straight Arrow Connector 7">
            <a:extLst>
              <a:ext uri="{FF2B5EF4-FFF2-40B4-BE49-F238E27FC236}">
                <a16:creationId xmlns:a16="http://schemas.microsoft.com/office/drawing/2014/main" id="{BA387B9E-DF36-C935-348C-E4410F5015DE}"/>
              </a:ext>
            </a:extLst>
          </p:cNvPr>
          <p:cNvCxnSpPr>
            <a:cxnSpLocks/>
          </p:cNvCxnSpPr>
          <p:nvPr/>
        </p:nvCxnSpPr>
        <p:spPr>
          <a:xfrm>
            <a:off x="6747844" y="2337632"/>
            <a:ext cx="0" cy="6257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89CD957-9C6D-8FC0-ED9F-584D974DCCAC}"/>
              </a:ext>
            </a:extLst>
          </p:cNvPr>
          <p:cNvCxnSpPr>
            <a:cxnSpLocks/>
          </p:cNvCxnSpPr>
          <p:nvPr/>
        </p:nvCxnSpPr>
        <p:spPr>
          <a:xfrm flipV="1">
            <a:off x="6747844" y="5253615"/>
            <a:ext cx="0" cy="6257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62699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5B56B-4092-A443-AB0B-2378DAD91EE0}"/>
              </a:ext>
            </a:extLst>
          </p:cNvPr>
          <p:cNvSpPr>
            <a:spLocks noGrp="1"/>
          </p:cNvSpPr>
          <p:nvPr>
            <p:ph type="title"/>
          </p:nvPr>
        </p:nvSpPr>
        <p:spPr/>
        <p:txBody>
          <a:bodyPr/>
          <a:lstStyle/>
          <a:p>
            <a:r>
              <a:rPr lang="en-US" dirty="0"/>
              <a:t>Resource unit cost ratio (</a:t>
            </a:r>
            <a:r>
              <a:rPr lang="el-GR" dirty="0"/>
              <a:t>β</a:t>
            </a:r>
            <a:r>
              <a:rPr lang="en-US" dirty="0"/>
              <a:t>)</a:t>
            </a:r>
            <a:endParaRPr lang="en-US" dirty="0">
              <a:latin typeface="Arial" panose="020B0604020202020204" pitchFamily="34" charset="0"/>
              <a:cs typeface="Arial" panose="020B0604020202020204" pitchFamily="34" charset="0"/>
            </a:endParaRP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DC0A157E-4AD5-C5C9-5D61-E2F9D336F41D}"/>
                  </a:ext>
                </a:extLst>
              </p:cNvPr>
              <p:cNvSpPr txBox="1"/>
              <p:nvPr/>
            </p:nvSpPr>
            <p:spPr>
              <a:xfrm>
                <a:off x="0" y="2016305"/>
                <a:ext cx="11944810" cy="2825389"/>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l-GR" sz="5400" b="0" i="1" smtClean="0">
                          <a:latin typeface="Cambria Math" panose="02040503050406030204" pitchFamily="18" charset="0"/>
                        </a:rPr>
                        <m:t>𝛽</m:t>
                      </m:r>
                      <m:r>
                        <a:rPr lang="en-US" sz="5400" b="0" i="1" smtClean="0">
                          <a:latin typeface="Cambria Math" panose="02040503050406030204" pitchFamily="18" charset="0"/>
                        </a:rPr>
                        <m:t>=</m:t>
                      </m:r>
                      <m:f>
                        <m:fPr>
                          <m:ctrlPr>
                            <a:rPr lang="en-US" sz="5400" b="0" i="1" smtClean="0">
                              <a:latin typeface="Cambria Math" panose="02040503050406030204" pitchFamily="18" charset="0"/>
                            </a:rPr>
                          </m:ctrlPr>
                        </m:fPr>
                        <m:num>
                          <m:r>
                            <a:rPr lang="en-US" sz="5400" b="0" i="1" smtClean="0">
                              <a:latin typeface="Cambria Math" panose="02040503050406030204" pitchFamily="18" charset="0"/>
                            </a:rPr>
                            <m:t>𝑏</m:t>
                          </m:r>
                        </m:num>
                        <m:den>
                          <m:r>
                            <a:rPr lang="en-US" sz="5400" b="0" i="1" smtClean="0">
                              <a:latin typeface="Cambria Math" panose="02040503050406030204" pitchFamily="18" charset="0"/>
                            </a:rPr>
                            <m:t>𝑎</m:t>
                          </m:r>
                        </m:den>
                      </m:f>
                      <m:r>
                        <a:rPr lang="en-US" sz="5400" b="0" i="1" smtClean="0">
                          <a:latin typeface="Cambria Math" panose="02040503050406030204" pitchFamily="18" charset="0"/>
                        </a:rPr>
                        <m:t>=</m:t>
                      </m:r>
                      <m:r>
                        <a:rPr lang="el-GR" sz="5400" b="0" i="1" smtClean="0">
                          <a:latin typeface="Cambria Math" panose="02040503050406030204" pitchFamily="18" charset="0"/>
                        </a:rPr>
                        <m:t>1.6</m:t>
                      </m:r>
                      <m:sSup>
                        <m:sSupPr>
                          <m:ctrlPr>
                            <a:rPr lang="el-GR" sz="5400" b="0" i="1" smtClean="0">
                              <a:latin typeface="Cambria Math" panose="02040503050406030204" pitchFamily="18" charset="0"/>
                            </a:rPr>
                          </m:ctrlPr>
                        </m:sSupPr>
                        <m:e>
                          <m:r>
                            <a:rPr lang="el-GR" sz="5400" i="1">
                              <a:latin typeface="Cambria Math" panose="02040503050406030204" pitchFamily="18" charset="0"/>
                            </a:rPr>
                            <m:t>𝜂</m:t>
                          </m:r>
                        </m:e>
                        <m:sup>
                          <m:r>
                            <a:rPr lang="el-GR" sz="5400" b="0" i="1" smtClean="0">
                              <a:latin typeface="Cambria Math" panose="02040503050406030204" pitchFamily="18" charset="0"/>
                            </a:rPr>
                            <m:t>∗</m:t>
                          </m:r>
                        </m:sup>
                      </m:sSup>
                      <m:r>
                        <m:rPr>
                          <m:sty m:val="p"/>
                        </m:rPr>
                        <a:rPr lang="en-US" sz="5400" b="0" i="0" smtClean="0">
                          <a:latin typeface="Cambria Math" panose="02040503050406030204" pitchFamily="18" charset="0"/>
                        </a:rPr>
                        <m:t>D</m:t>
                      </m:r>
                      <m:f>
                        <m:fPr>
                          <m:ctrlPr>
                            <a:rPr lang="en-US" sz="5400" b="0" i="1" smtClean="0">
                              <a:latin typeface="Cambria Math" panose="02040503050406030204" pitchFamily="18" charset="0"/>
                            </a:rPr>
                          </m:ctrlPr>
                        </m:fPr>
                        <m:num>
                          <m:d>
                            <m:dPr>
                              <m:ctrlPr>
                                <a:rPr lang="en-US" sz="5400" b="0" i="1" smtClean="0">
                                  <a:latin typeface="Cambria Math" panose="02040503050406030204" pitchFamily="18" charset="0"/>
                                </a:rPr>
                              </m:ctrlPr>
                            </m:dPr>
                            <m:e>
                              <m:sSub>
                                <m:sSubPr>
                                  <m:ctrlPr>
                                    <a:rPr lang="en-US" sz="5400" b="0" i="1" smtClean="0">
                                      <a:latin typeface="Cambria Math" panose="02040503050406030204" pitchFamily="18" charset="0"/>
                                    </a:rPr>
                                  </m:ctrlPr>
                                </m:sSubPr>
                                <m:e>
                                  <m:r>
                                    <a:rPr lang="el-GR" sz="5400" i="1">
                                      <a:latin typeface="Cambria Math" panose="02040503050406030204" pitchFamily="18" charset="0"/>
                                    </a:rPr>
                                    <m:t>𝜒</m:t>
                                  </m:r>
                                </m:e>
                                <m:sub>
                                  <m:r>
                                    <a:rPr lang="en-US" sz="5400" b="0" i="1" smtClean="0">
                                      <a:latin typeface="Cambria Math" panose="02040503050406030204" pitchFamily="18" charset="0"/>
                                    </a:rPr>
                                    <m:t>𝑙𝑒𝑎𝑓</m:t>
                                  </m:r>
                                </m:sub>
                              </m:sSub>
                              <m:r>
                                <a:rPr lang="en-US" sz="5400" b="0" i="1" smtClean="0">
                                  <a:latin typeface="Cambria Math" panose="02040503050406030204" pitchFamily="18" charset="0"/>
                                </a:rPr>
                                <m:t>−</m:t>
                              </m:r>
                              <m:f>
                                <m:fPr>
                                  <m:ctrlPr>
                                    <a:rPr lang="en-US" sz="5400" b="0" i="1" smtClean="0">
                                      <a:latin typeface="Cambria Math" panose="02040503050406030204" pitchFamily="18" charset="0"/>
                                    </a:rPr>
                                  </m:ctrlPr>
                                </m:fPr>
                                <m:num>
                                  <m:sSup>
                                    <m:sSupPr>
                                      <m:ctrlPr>
                                        <a:rPr lang="en-US" sz="5400" b="0" i="1" smtClean="0">
                                          <a:latin typeface="Cambria Math" panose="02040503050406030204" pitchFamily="18" charset="0"/>
                                        </a:rPr>
                                      </m:ctrlPr>
                                    </m:sSupPr>
                                    <m:e>
                                      <m:r>
                                        <m:rPr>
                                          <m:sty m:val="p"/>
                                        </m:rPr>
                                        <a:rPr lang="el-GR" sz="5400">
                                          <a:latin typeface="Cambria Math" panose="02040503050406030204" pitchFamily="18" charset="0"/>
                                        </a:rPr>
                                        <m:t>Γ</m:t>
                                      </m:r>
                                    </m:e>
                                    <m:sup>
                                      <m:r>
                                        <a:rPr lang="el-GR" sz="5400" b="0" i="1" smtClean="0">
                                          <a:latin typeface="Cambria Math" panose="02040503050406030204" pitchFamily="18" charset="0"/>
                                        </a:rPr>
                                        <m:t>∗</m:t>
                                      </m:r>
                                    </m:sup>
                                  </m:sSup>
                                </m:num>
                                <m:den>
                                  <m:sSub>
                                    <m:sSubPr>
                                      <m:ctrlPr>
                                        <a:rPr lang="en-US" sz="5400" b="0" i="1" smtClean="0">
                                          <a:latin typeface="Cambria Math" panose="02040503050406030204" pitchFamily="18" charset="0"/>
                                        </a:rPr>
                                      </m:ctrlPr>
                                    </m:sSubPr>
                                    <m:e>
                                      <m:r>
                                        <m:rPr>
                                          <m:sty m:val="p"/>
                                        </m:rPr>
                                        <a:rPr lang="en-US" sz="5400" b="0" i="0" smtClean="0">
                                          <a:latin typeface="Cambria Math" panose="02040503050406030204" pitchFamily="18" charset="0"/>
                                        </a:rPr>
                                        <m:t>C</m:t>
                                      </m:r>
                                    </m:e>
                                    <m:sub>
                                      <m:r>
                                        <a:rPr lang="en-US" sz="5400" b="0" i="1" smtClean="0">
                                          <a:latin typeface="Cambria Math" panose="02040503050406030204" pitchFamily="18" charset="0"/>
                                        </a:rPr>
                                        <m:t>𝑎</m:t>
                                      </m:r>
                                    </m:sub>
                                  </m:sSub>
                                </m:den>
                              </m:f>
                            </m:e>
                          </m:d>
                        </m:num>
                        <m:den>
                          <m:sSup>
                            <m:sSupPr>
                              <m:ctrlPr>
                                <a:rPr lang="en-US" sz="5400" b="0" i="1" smtClean="0">
                                  <a:latin typeface="Cambria Math" panose="02040503050406030204" pitchFamily="18" charset="0"/>
                                </a:rPr>
                              </m:ctrlPr>
                            </m:sSupPr>
                            <m:e>
                              <m:d>
                                <m:dPr>
                                  <m:ctrlPr>
                                    <a:rPr lang="en-US" sz="5400" b="0" i="1" smtClean="0">
                                      <a:latin typeface="Cambria Math" panose="02040503050406030204" pitchFamily="18" charset="0"/>
                                    </a:rPr>
                                  </m:ctrlPr>
                                </m:dPr>
                                <m:e>
                                  <m:r>
                                    <a:rPr lang="en-US" sz="5400" b="0" i="1" smtClean="0">
                                      <a:latin typeface="Cambria Math" panose="02040503050406030204" pitchFamily="18" charset="0"/>
                                    </a:rPr>
                                    <m:t>1−</m:t>
                                  </m:r>
                                  <m:sSub>
                                    <m:sSubPr>
                                      <m:ctrlPr>
                                        <a:rPr lang="en-US" sz="5400" b="0" i="1" smtClean="0">
                                          <a:latin typeface="Cambria Math" panose="02040503050406030204" pitchFamily="18" charset="0"/>
                                        </a:rPr>
                                      </m:ctrlPr>
                                    </m:sSubPr>
                                    <m:e>
                                      <m:r>
                                        <a:rPr lang="el-GR" sz="5400" i="1">
                                          <a:latin typeface="Cambria Math" panose="02040503050406030204" pitchFamily="18" charset="0"/>
                                        </a:rPr>
                                        <m:t>𝜒</m:t>
                                      </m:r>
                                    </m:e>
                                    <m:sub>
                                      <m:r>
                                        <a:rPr lang="en-US" sz="5400" b="0" i="1" smtClean="0">
                                          <a:latin typeface="Cambria Math" panose="02040503050406030204" pitchFamily="18" charset="0"/>
                                        </a:rPr>
                                        <m:t>𝑙𝑒𝑎𝑓</m:t>
                                      </m:r>
                                    </m:sub>
                                  </m:sSub>
                                </m:e>
                              </m:d>
                            </m:e>
                            <m:sup>
                              <m:r>
                                <a:rPr lang="el-GR" sz="5400" b="0" i="1" smtClean="0">
                                  <a:latin typeface="Cambria Math" panose="02040503050406030204" pitchFamily="18" charset="0"/>
                                </a:rPr>
                                <m:t>2</m:t>
                              </m:r>
                            </m:sup>
                          </m:sSup>
                          <m:r>
                            <a:rPr lang="el-GR" sz="5400" b="0" i="1" smtClean="0">
                              <a:latin typeface="Cambria Math" panose="02040503050406030204" pitchFamily="18" charset="0"/>
                            </a:rPr>
                            <m:t>∗</m:t>
                          </m:r>
                          <m:d>
                            <m:dPr>
                              <m:ctrlPr>
                                <a:rPr lang="el-GR" sz="5400" b="0" i="1" smtClean="0">
                                  <a:latin typeface="Cambria Math" panose="02040503050406030204" pitchFamily="18" charset="0"/>
                                </a:rPr>
                              </m:ctrlPr>
                            </m:dPr>
                            <m:e>
                              <m:r>
                                <m:rPr>
                                  <m:sty m:val="p"/>
                                </m:rPr>
                                <a:rPr lang="el-GR" sz="5400" b="0" i="0" smtClean="0">
                                  <a:latin typeface="Cambria Math" panose="02040503050406030204" pitchFamily="18" charset="0"/>
                                </a:rPr>
                                <m:t>Κ</m:t>
                              </m:r>
                              <m:r>
                                <a:rPr lang="el-GR" sz="5400" b="0" i="0" smtClean="0">
                                  <a:latin typeface="Cambria Math" panose="02040503050406030204" pitchFamily="18" charset="0"/>
                                </a:rPr>
                                <m:t>+</m:t>
                              </m:r>
                              <m:sSup>
                                <m:sSupPr>
                                  <m:ctrlPr>
                                    <a:rPr lang="el-GR" sz="5400" b="0" i="1" smtClean="0">
                                      <a:latin typeface="Cambria Math" panose="02040503050406030204" pitchFamily="18" charset="0"/>
                                    </a:rPr>
                                  </m:ctrlPr>
                                </m:sSupPr>
                                <m:e>
                                  <m:r>
                                    <m:rPr>
                                      <m:sty m:val="p"/>
                                    </m:rPr>
                                    <a:rPr lang="el-GR" sz="5400" b="0" i="0" smtClean="0">
                                      <a:latin typeface="Cambria Math" panose="02040503050406030204" pitchFamily="18" charset="0"/>
                                    </a:rPr>
                                    <m:t>Γ</m:t>
                                  </m:r>
                                </m:e>
                                <m:sup>
                                  <m:r>
                                    <a:rPr lang="el-GR" sz="5400" b="0" i="1" smtClean="0">
                                      <a:latin typeface="Cambria Math" panose="02040503050406030204" pitchFamily="18" charset="0"/>
                                    </a:rPr>
                                    <m:t>∗</m:t>
                                  </m:r>
                                </m:sup>
                              </m:sSup>
                            </m:e>
                          </m:d>
                        </m:den>
                      </m:f>
                    </m:oMath>
                  </m:oMathPara>
                </a14:m>
                <a:endParaRPr lang="en-US" sz="5400" dirty="0"/>
              </a:p>
            </p:txBody>
          </p:sp>
        </mc:Choice>
        <mc:Fallback xmlns="">
          <p:sp>
            <p:nvSpPr>
              <p:cNvPr id="3" name="TextBox 2">
                <a:extLst>
                  <a:ext uri="{FF2B5EF4-FFF2-40B4-BE49-F238E27FC236}">
                    <a16:creationId xmlns:a16="http://schemas.microsoft.com/office/drawing/2014/main" id="{DC0A157E-4AD5-C5C9-5D61-E2F9D336F41D}"/>
                  </a:ext>
                </a:extLst>
              </p:cNvPr>
              <p:cNvSpPr txBox="1">
                <a:spLocks noRot="1" noChangeAspect="1" noMove="1" noResize="1" noEditPoints="1" noAdjustHandles="1" noChangeArrowheads="1" noChangeShapeType="1" noTextEdit="1"/>
              </p:cNvSpPr>
              <p:nvPr/>
            </p:nvSpPr>
            <p:spPr>
              <a:xfrm>
                <a:off x="0" y="2016305"/>
                <a:ext cx="11944810" cy="2825389"/>
              </a:xfrm>
              <a:prstGeom prst="rect">
                <a:avLst/>
              </a:prstGeom>
              <a:blipFill>
                <a:blip r:embed="rId3"/>
                <a:stretch>
                  <a:fillRect l="-744" b="-5357"/>
                </a:stretch>
              </a:blipFill>
            </p:spPr>
            <p:txBody>
              <a:bodyPr/>
              <a:lstStyle/>
              <a:p>
                <a:r>
                  <a:rPr lang="en-US">
                    <a:noFill/>
                  </a:rPr>
                  <a:t> </a:t>
                </a:r>
              </a:p>
            </p:txBody>
          </p:sp>
        </mc:Fallback>
      </mc:AlternateContent>
    </p:spTree>
    <p:extLst>
      <p:ext uri="{BB962C8B-B14F-4D97-AF65-F5344CB8AC3E}">
        <p14:creationId xmlns:p14="http://schemas.microsoft.com/office/powerpoint/2010/main" val="310334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638D2-66A6-A141-8018-F68B001A45C8}"/>
              </a:ext>
            </a:extLst>
          </p:cNvPr>
          <p:cNvSpPr>
            <a:spLocks noGrp="1"/>
          </p:cNvSpPr>
          <p:nvPr>
            <p:ph type="title"/>
          </p:nvPr>
        </p:nvSpPr>
        <p:spPr/>
        <p:txBody>
          <a:bodyPr>
            <a:normAutofit/>
          </a:bodyPr>
          <a:lstStyle/>
          <a:p>
            <a:r>
              <a:rPr lang="en-US" sz="4000" dirty="0">
                <a:latin typeface="Arial" panose="020B0604020202020204" pitchFamily="34" charset="0"/>
                <a:cs typeface="Arial" panose="020B0604020202020204" pitchFamily="34" charset="0"/>
              </a:rPr>
              <a:t>… but leaf </a:t>
            </a:r>
            <a:r>
              <a:rPr lang="en-US" dirty="0"/>
              <a:t>nitrogen</a:t>
            </a:r>
            <a:r>
              <a:rPr lang="en-US" sz="4000" dirty="0">
                <a:latin typeface="Arial" panose="020B0604020202020204" pitchFamily="34" charset="0"/>
                <a:cs typeface="Arial" panose="020B0604020202020204" pitchFamily="34" charset="0"/>
              </a:rPr>
              <a:t> can be predicted independent of soil nitrogen</a:t>
            </a:r>
          </a:p>
        </p:txBody>
      </p:sp>
      <p:pic>
        <p:nvPicPr>
          <p:cNvPr id="6" name="Picture 5">
            <a:extLst>
              <a:ext uri="{FF2B5EF4-FFF2-40B4-BE49-F238E27FC236}">
                <a16:creationId xmlns:a16="http://schemas.microsoft.com/office/drawing/2014/main" id="{AD8D131D-1CC7-9B1E-D741-1A03D7D242A4}"/>
              </a:ext>
            </a:extLst>
          </p:cNvPr>
          <p:cNvPicPr>
            <a:picLocks noChangeAspect="1"/>
          </p:cNvPicPr>
          <p:nvPr/>
        </p:nvPicPr>
        <p:blipFill>
          <a:blip r:embed="rId3"/>
          <a:stretch>
            <a:fillRect/>
          </a:stretch>
        </p:blipFill>
        <p:spPr>
          <a:xfrm>
            <a:off x="2086084" y="1690688"/>
            <a:ext cx="8060046" cy="5167312"/>
          </a:xfrm>
          <a:prstGeom prst="rect">
            <a:avLst/>
          </a:prstGeom>
        </p:spPr>
      </p:pic>
      <p:sp>
        <p:nvSpPr>
          <p:cNvPr id="5" name="TextBox 4">
            <a:extLst>
              <a:ext uri="{FF2B5EF4-FFF2-40B4-BE49-F238E27FC236}">
                <a16:creationId xmlns:a16="http://schemas.microsoft.com/office/drawing/2014/main" id="{64697620-6073-8B48-9CF4-C43A6574A4FD}"/>
              </a:ext>
            </a:extLst>
          </p:cNvPr>
          <p:cNvSpPr txBox="1"/>
          <p:nvPr/>
        </p:nvSpPr>
        <p:spPr>
          <a:xfrm>
            <a:off x="9662790" y="6581001"/>
            <a:ext cx="252825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Dong et al. (2017) </a:t>
            </a:r>
            <a:r>
              <a:rPr lang="en-US" sz="1200" i="1" dirty="0" err="1">
                <a:latin typeface="Arial" panose="020B0604020202020204" pitchFamily="34" charset="0"/>
                <a:cs typeface="Arial" panose="020B0604020202020204" pitchFamily="34" charset="0"/>
              </a:rPr>
              <a:t>Biogeosciences</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4728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54F1FA-02B2-914C-AD8D-34FFBB768FB5}"/>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Leaf N is likely a product of interactions between climatic and edaphic factors</a:t>
            </a:r>
          </a:p>
        </p:txBody>
      </p:sp>
    </p:spTree>
    <p:extLst>
      <p:ext uri="{BB962C8B-B14F-4D97-AF65-F5344CB8AC3E}">
        <p14:creationId xmlns:p14="http://schemas.microsoft.com/office/powerpoint/2010/main" val="843434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07C7E4-AA3D-F64A-A16A-B750A8350D2B}"/>
              </a:ext>
            </a:extLst>
          </p:cNvPr>
          <p:cNvSpPr>
            <a:spLocks noGrp="1"/>
          </p:cNvSpPr>
          <p:nvPr>
            <p:ph type="title"/>
          </p:nvPr>
        </p:nvSpPr>
        <p:spPr>
          <a:xfrm>
            <a:off x="419099" y="131777"/>
            <a:ext cx="11353800" cy="1518272"/>
          </a:xfrm>
        </p:spPr>
        <p:txBody>
          <a:bodyPr>
            <a:normAutofit fontScale="90000"/>
          </a:bodyPr>
          <a:lstStyle/>
          <a:p>
            <a:r>
              <a:rPr lang="en-US" b="1" dirty="0">
                <a:latin typeface="Arial" panose="020B0604020202020204" pitchFamily="34" charset="0"/>
                <a:cs typeface="Arial" panose="020B0604020202020204" pitchFamily="34" charset="0"/>
              </a:rPr>
              <a:t>Photosynthetic ‘least-cost’ theory</a:t>
            </a:r>
            <a:r>
              <a:rPr lang="en-US" dirty="0">
                <a:latin typeface="Arial" panose="020B0604020202020204" pitchFamily="34" charset="0"/>
                <a:cs typeface="Arial" panose="020B0604020202020204" pitchFamily="34" charset="0"/>
              </a:rPr>
              <a:t>: leaves acclimate to changing climatic and edaphic environments based on summed costs of resource use </a:t>
            </a:r>
            <a:endParaRPr lang="en-US" dirty="0">
              <a:solidFill>
                <a:schemeClr val="accent2"/>
              </a:solidFill>
              <a:latin typeface="Arial" panose="020B0604020202020204" pitchFamily="34" charset="0"/>
              <a:cs typeface="Arial" panose="020B0604020202020204" pitchFamily="34" charset="0"/>
            </a:endParaRPr>
          </a:p>
        </p:txBody>
      </p:sp>
      <p:pic>
        <p:nvPicPr>
          <p:cNvPr id="6" name="Picture 4">
            <a:extLst>
              <a:ext uri="{FF2B5EF4-FFF2-40B4-BE49-F238E27FC236}">
                <a16:creationId xmlns:a16="http://schemas.microsoft.com/office/drawing/2014/main" id="{11804477-C5F4-4645-8C06-04D8B0CC98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6231" y="1908236"/>
            <a:ext cx="9679537" cy="4817988"/>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 name="TextBox 6">
            <a:extLst>
              <a:ext uri="{FF2B5EF4-FFF2-40B4-BE49-F238E27FC236}">
                <a16:creationId xmlns:a16="http://schemas.microsoft.com/office/drawing/2014/main" id="{B14CCBA3-EA0D-5644-948B-2891ADEF9E1E}"/>
              </a:ext>
            </a:extLst>
          </p:cNvPr>
          <p:cNvSpPr txBox="1"/>
          <p:nvPr/>
        </p:nvSpPr>
        <p:spPr>
          <a:xfrm>
            <a:off x="9084925" y="6587725"/>
            <a:ext cx="3108351"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Bialic</a:t>
            </a:r>
            <a:r>
              <a:rPr lang="en-US" sz="1200" dirty="0">
                <a:latin typeface="Arial" panose="020B0604020202020204" pitchFamily="34" charset="0"/>
                <a:cs typeface="Arial" panose="020B0604020202020204" pitchFamily="34" charset="0"/>
              </a:rPr>
              <a:t>-Murphy </a:t>
            </a:r>
            <a:r>
              <a:rPr lang="en-US" sz="1200" i="1" dirty="0">
                <a:latin typeface="Arial" panose="020B0604020202020204" pitchFamily="34" charset="0"/>
                <a:cs typeface="Arial" panose="020B0604020202020204" pitchFamily="34" charset="0"/>
              </a:rPr>
              <a:t>et al</a:t>
            </a:r>
            <a:r>
              <a:rPr lang="en-US" sz="1200" dirty="0">
                <a:latin typeface="Arial" panose="020B0604020202020204" pitchFamily="34" charset="0"/>
                <a:cs typeface="Arial" panose="020B0604020202020204" pitchFamily="34" charset="0"/>
              </a:rPr>
              <a:t>. (2021) </a:t>
            </a:r>
            <a:r>
              <a:rPr lang="en-US" sz="1200" i="1" dirty="0">
                <a:latin typeface="Arial" panose="020B0604020202020204" pitchFamily="34" charset="0"/>
                <a:cs typeface="Arial" panose="020B0604020202020204" pitchFamily="34" charset="0"/>
              </a:rPr>
              <a:t>Ecology Letters</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3430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07C7E4-AA3D-F64A-A16A-B750A8350D2B}"/>
              </a:ext>
            </a:extLst>
          </p:cNvPr>
          <p:cNvSpPr>
            <a:spLocks noGrp="1"/>
          </p:cNvSpPr>
          <p:nvPr>
            <p:ph type="title"/>
          </p:nvPr>
        </p:nvSpPr>
        <p:spPr>
          <a:xfrm>
            <a:off x="419099" y="131777"/>
            <a:ext cx="11353800" cy="1518272"/>
          </a:xfrm>
        </p:spPr>
        <p:txBody>
          <a:bodyPr>
            <a:normAutofit fontScale="90000"/>
          </a:bodyPr>
          <a:lstStyle/>
          <a:p>
            <a:r>
              <a:rPr lang="en-US" b="1" dirty="0">
                <a:latin typeface="Arial" panose="020B0604020202020204" pitchFamily="34" charset="0"/>
                <a:cs typeface="Arial" panose="020B0604020202020204" pitchFamily="34" charset="0"/>
              </a:rPr>
              <a:t>Photosynthetic ‘least-cost’ theory</a:t>
            </a:r>
            <a:r>
              <a:rPr lang="en-US" dirty="0">
                <a:latin typeface="Arial" panose="020B0604020202020204" pitchFamily="34" charset="0"/>
                <a:cs typeface="Arial" panose="020B0604020202020204" pitchFamily="34" charset="0"/>
              </a:rPr>
              <a:t>: leaves acclimate to changing climatic and edaphic environments based on summed costs of resource use </a:t>
            </a:r>
            <a:endParaRPr lang="en-US" dirty="0">
              <a:solidFill>
                <a:schemeClr val="accent2"/>
              </a:solidFill>
              <a:latin typeface="Arial" panose="020B0604020202020204" pitchFamily="34" charset="0"/>
              <a:cs typeface="Arial" panose="020B0604020202020204" pitchFamily="34" charset="0"/>
            </a:endParaRPr>
          </a:p>
        </p:txBody>
      </p:sp>
      <p:pic>
        <p:nvPicPr>
          <p:cNvPr id="6" name="Picture 4">
            <a:extLst>
              <a:ext uri="{FF2B5EF4-FFF2-40B4-BE49-F238E27FC236}">
                <a16:creationId xmlns:a16="http://schemas.microsoft.com/office/drawing/2014/main" id="{11804477-C5F4-4645-8C06-04D8B0CC98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6231" y="1908236"/>
            <a:ext cx="9679537" cy="4817988"/>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 name="TextBox 6">
            <a:extLst>
              <a:ext uri="{FF2B5EF4-FFF2-40B4-BE49-F238E27FC236}">
                <a16:creationId xmlns:a16="http://schemas.microsoft.com/office/drawing/2014/main" id="{B14CCBA3-EA0D-5644-948B-2891ADEF9E1E}"/>
              </a:ext>
            </a:extLst>
          </p:cNvPr>
          <p:cNvSpPr txBox="1"/>
          <p:nvPr/>
        </p:nvSpPr>
        <p:spPr>
          <a:xfrm>
            <a:off x="9084925" y="6587725"/>
            <a:ext cx="3108351"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Bialic</a:t>
            </a:r>
            <a:r>
              <a:rPr lang="en-US" sz="1200" dirty="0">
                <a:latin typeface="Arial" panose="020B0604020202020204" pitchFamily="34" charset="0"/>
                <a:cs typeface="Arial" panose="020B0604020202020204" pitchFamily="34" charset="0"/>
              </a:rPr>
              <a:t>-Murphy </a:t>
            </a:r>
            <a:r>
              <a:rPr lang="en-US" sz="1200" i="1" dirty="0">
                <a:latin typeface="Arial" panose="020B0604020202020204" pitchFamily="34" charset="0"/>
                <a:cs typeface="Arial" panose="020B0604020202020204" pitchFamily="34" charset="0"/>
              </a:rPr>
              <a:t>et al</a:t>
            </a:r>
            <a:r>
              <a:rPr lang="en-US" sz="1200" dirty="0">
                <a:latin typeface="Arial" panose="020B0604020202020204" pitchFamily="34" charset="0"/>
                <a:cs typeface="Arial" panose="020B0604020202020204" pitchFamily="34" charset="0"/>
              </a:rPr>
              <a:t>. (2021) </a:t>
            </a:r>
            <a:r>
              <a:rPr lang="en-US" sz="1200" i="1" dirty="0">
                <a:latin typeface="Arial" panose="020B0604020202020204" pitchFamily="34" charset="0"/>
                <a:cs typeface="Arial" panose="020B0604020202020204" pitchFamily="34" charset="0"/>
              </a:rPr>
              <a:t>Ecology Letters</a:t>
            </a:r>
            <a:endParaRPr lang="en-US" sz="12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CE60F989-2554-9E85-02A9-E6E682997FDD}"/>
              </a:ext>
            </a:extLst>
          </p:cNvPr>
          <p:cNvSpPr/>
          <p:nvPr/>
        </p:nvSpPr>
        <p:spPr>
          <a:xfrm>
            <a:off x="3727938" y="5392615"/>
            <a:ext cx="4798647" cy="139895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186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AF6C0-FE73-42D8-9CD1-FEAB173412CD}"/>
              </a:ext>
            </a:extLst>
          </p:cNvPr>
          <p:cNvSpPr>
            <a:spLocks noGrp="1"/>
          </p:cNvSpPr>
          <p:nvPr>
            <p:ph type="title"/>
          </p:nvPr>
        </p:nvSpPr>
        <p:spPr/>
        <p:txBody>
          <a:bodyPr/>
          <a:lstStyle/>
          <a:p>
            <a:r>
              <a:rPr lang="en-US" dirty="0"/>
              <a:t>Resource unit cost ratio (</a:t>
            </a:r>
            <a:r>
              <a:rPr lang="el-GR" dirty="0"/>
              <a:t>β</a:t>
            </a:r>
            <a:r>
              <a:rPr lang="en-US" dirty="0"/>
              <a:t>)</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B7574465-7B45-832C-2114-38C7905577FC}"/>
                  </a:ext>
                </a:extLst>
              </p:cNvPr>
              <p:cNvSpPr txBox="1"/>
              <p:nvPr/>
            </p:nvSpPr>
            <p:spPr>
              <a:xfrm>
                <a:off x="4444133" y="2963372"/>
                <a:ext cx="2877014" cy="219598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l-GR" sz="7200" b="0" i="1" smtClean="0">
                          <a:latin typeface="Cambria Math" panose="02040503050406030204" pitchFamily="18" charset="0"/>
                        </a:rPr>
                        <m:t>𝛽</m:t>
                      </m:r>
                      <m:r>
                        <a:rPr lang="en-US" sz="7200" b="0" i="1" smtClean="0">
                          <a:latin typeface="Cambria Math" panose="02040503050406030204" pitchFamily="18" charset="0"/>
                        </a:rPr>
                        <m:t>=</m:t>
                      </m:r>
                      <m:f>
                        <m:fPr>
                          <m:ctrlPr>
                            <a:rPr lang="en-US" sz="7200" b="0" i="1" smtClean="0">
                              <a:latin typeface="Cambria Math" panose="02040503050406030204" pitchFamily="18" charset="0"/>
                            </a:rPr>
                          </m:ctrlPr>
                        </m:fPr>
                        <m:num>
                          <m:r>
                            <a:rPr lang="en-US" sz="7200" b="0" i="1" smtClean="0">
                              <a:latin typeface="Cambria Math" panose="02040503050406030204" pitchFamily="18" charset="0"/>
                            </a:rPr>
                            <m:t>𝑏</m:t>
                          </m:r>
                        </m:num>
                        <m:den>
                          <m:r>
                            <a:rPr lang="en-US" sz="7200" b="0" i="1" smtClean="0">
                              <a:latin typeface="Cambria Math" panose="02040503050406030204" pitchFamily="18" charset="0"/>
                            </a:rPr>
                            <m:t>𝑎</m:t>
                          </m:r>
                        </m:den>
                      </m:f>
                    </m:oMath>
                  </m:oMathPara>
                </a14:m>
                <a:endParaRPr lang="en-US" sz="7200" dirty="0"/>
              </a:p>
            </p:txBody>
          </p:sp>
        </mc:Choice>
        <mc:Fallback xmlns="">
          <p:sp>
            <p:nvSpPr>
              <p:cNvPr id="3" name="TextBox 2">
                <a:extLst>
                  <a:ext uri="{FF2B5EF4-FFF2-40B4-BE49-F238E27FC236}">
                    <a16:creationId xmlns:a16="http://schemas.microsoft.com/office/drawing/2014/main" id="{B7574465-7B45-832C-2114-38C7905577FC}"/>
                  </a:ext>
                </a:extLst>
              </p:cNvPr>
              <p:cNvSpPr txBox="1">
                <a:spLocks noRot="1" noChangeAspect="1" noMove="1" noResize="1" noEditPoints="1" noAdjustHandles="1" noChangeArrowheads="1" noChangeShapeType="1" noTextEdit="1"/>
              </p:cNvSpPr>
              <p:nvPr/>
            </p:nvSpPr>
            <p:spPr>
              <a:xfrm>
                <a:off x="4444133" y="2963372"/>
                <a:ext cx="2877014" cy="2195986"/>
              </a:xfrm>
              <a:prstGeom prst="rect">
                <a:avLst/>
              </a:prstGeom>
              <a:blipFill>
                <a:blip r:embed="rId2"/>
                <a:stretch>
                  <a:fillRect l="-4386" r="-439" b="-6322"/>
                </a:stretch>
              </a:blipFill>
            </p:spPr>
            <p:txBody>
              <a:bodyPr/>
              <a:lstStyle/>
              <a:p>
                <a:r>
                  <a:rPr lang="en-US">
                    <a:noFill/>
                  </a:rPr>
                  <a:t> </a:t>
                </a:r>
              </a:p>
            </p:txBody>
          </p:sp>
        </mc:Fallback>
      </mc:AlternateContent>
    </p:spTree>
    <p:extLst>
      <p:ext uri="{BB962C8B-B14F-4D97-AF65-F5344CB8AC3E}">
        <p14:creationId xmlns:p14="http://schemas.microsoft.com/office/powerpoint/2010/main" val="33747429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AF6C0-FE73-42D8-9CD1-FEAB173412CD}"/>
              </a:ext>
            </a:extLst>
          </p:cNvPr>
          <p:cNvSpPr>
            <a:spLocks noGrp="1"/>
          </p:cNvSpPr>
          <p:nvPr>
            <p:ph type="title"/>
          </p:nvPr>
        </p:nvSpPr>
        <p:spPr/>
        <p:txBody>
          <a:bodyPr/>
          <a:lstStyle/>
          <a:p>
            <a:r>
              <a:rPr lang="en-US" dirty="0"/>
              <a:t>Resource unit cost ratio (</a:t>
            </a:r>
            <a:r>
              <a:rPr lang="el-GR" dirty="0"/>
              <a:t>β</a:t>
            </a:r>
            <a:r>
              <a:rPr lang="en-US" dirty="0"/>
              <a:t>)</a:t>
            </a:r>
          </a:p>
        </p:txBody>
      </p:sp>
      <p:sp>
        <p:nvSpPr>
          <p:cNvPr id="6" name="TextBox 5">
            <a:extLst>
              <a:ext uri="{FF2B5EF4-FFF2-40B4-BE49-F238E27FC236}">
                <a16:creationId xmlns:a16="http://schemas.microsoft.com/office/drawing/2014/main" id="{B147D2AE-A8FC-085D-4500-E8A8B79B1CC6}"/>
              </a:ext>
            </a:extLst>
          </p:cNvPr>
          <p:cNvSpPr txBox="1"/>
          <p:nvPr/>
        </p:nvSpPr>
        <p:spPr>
          <a:xfrm>
            <a:off x="4251808" y="1668383"/>
            <a:ext cx="4992072" cy="584775"/>
          </a:xfrm>
          <a:prstGeom prst="rect">
            <a:avLst/>
          </a:prstGeom>
          <a:noFill/>
        </p:spPr>
        <p:txBody>
          <a:bodyPr wrap="none" rtlCol="0">
            <a:spAutoFit/>
          </a:bodyPr>
          <a:lstStyle/>
          <a:p>
            <a:r>
              <a:rPr lang="en-US" sz="3200" dirty="0"/>
              <a:t>cost of acquiring and using N</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B7574465-7B45-832C-2114-38C7905577FC}"/>
                  </a:ext>
                </a:extLst>
              </p:cNvPr>
              <p:cNvSpPr txBox="1"/>
              <p:nvPr/>
            </p:nvSpPr>
            <p:spPr>
              <a:xfrm>
                <a:off x="4444133" y="2963372"/>
                <a:ext cx="2877014" cy="219598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l-GR" sz="7200" b="0" i="1" smtClean="0">
                          <a:latin typeface="Cambria Math" panose="02040503050406030204" pitchFamily="18" charset="0"/>
                        </a:rPr>
                        <m:t>𝛽</m:t>
                      </m:r>
                      <m:r>
                        <a:rPr lang="en-US" sz="7200" b="0" i="1" smtClean="0">
                          <a:latin typeface="Cambria Math" panose="02040503050406030204" pitchFamily="18" charset="0"/>
                        </a:rPr>
                        <m:t>=</m:t>
                      </m:r>
                      <m:f>
                        <m:fPr>
                          <m:ctrlPr>
                            <a:rPr lang="en-US" sz="7200" b="0" i="1" smtClean="0">
                              <a:latin typeface="Cambria Math" panose="02040503050406030204" pitchFamily="18" charset="0"/>
                            </a:rPr>
                          </m:ctrlPr>
                        </m:fPr>
                        <m:num>
                          <m:r>
                            <a:rPr lang="en-US" sz="7200" b="0" i="1" smtClean="0">
                              <a:latin typeface="Cambria Math" panose="02040503050406030204" pitchFamily="18" charset="0"/>
                            </a:rPr>
                            <m:t>𝑏</m:t>
                          </m:r>
                        </m:num>
                        <m:den>
                          <m:r>
                            <a:rPr lang="en-US" sz="7200" b="0" i="1" smtClean="0">
                              <a:latin typeface="Cambria Math" panose="02040503050406030204" pitchFamily="18" charset="0"/>
                            </a:rPr>
                            <m:t>𝑎</m:t>
                          </m:r>
                        </m:den>
                      </m:f>
                    </m:oMath>
                  </m:oMathPara>
                </a14:m>
                <a:endParaRPr lang="en-US" sz="7200" dirty="0"/>
              </a:p>
            </p:txBody>
          </p:sp>
        </mc:Choice>
        <mc:Fallback xmlns="">
          <p:sp>
            <p:nvSpPr>
              <p:cNvPr id="3" name="TextBox 2">
                <a:extLst>
                  <a:ext uri="{FF2B5EF4-FFF2-40B4-BE49-F238E27FC236}">
                    <a16:creationId xmlns:a16="http://schemas.microsoft.com/office/drawing/2014/main" id="{B7574465-7B45-832C-2114-38C7905577FC}"/>
                  </a:ext>
                </a:extLst>
              </p:cNvPr>
              <p:cNvSpPr txBox="1">
                <a:spLocks noRot="1" noChangeAspect="1" noMove="1" noResize="1" noEditPoints="1" noAdjustHandles="1" noChangeArrowheads="1" noChangeShapeType="1" noTextEdit="1"/>
              </p:cNvSpPr>
              <p:nvPr/>
            </p:nvSpPr>
            <p:spPr>
              <a:xfrm>
                <a:off x="4444133" y="2963372"/>
                <a:ext cx="2877014" cy="2195986"/>
              </a:xfrm>
              <a:prstGeom prst="rect">
                <a:avLst/>
              </a:prstGeom>
              <a:blipFill>
                <a:blip r:embed="rId2"/>
                <a:stretch>
                  <a:fillRect l="-4386" r="-439" b="-6322"/>
                </a:stretch>
              </a:blipFill>
            </p:spPr>
            <p:txBody>
              <a:bodyPr/>
              <a:lstStyle/>
              <a:p>
                <a:r>
                  <a:rPr lang="en-US">
                    <a:noFill/>
                  </a:rPr>
                  <a:t> </a:t>
                </a:r>
              </a:p>
            </p:txBody>
          </p:sp>
        </mc:Fallback>
      </mc:AlternateContent>
      <p:cxnSp>
        <p:nvCxnSpPr>
          <p:cNvPr id="8" name="Straight Arrow Connector 7">
            <a:extLst>
              <a:ext uri="{FF2B5EF4-FFF2-40B4-BE49-F238E27FC236}">
                <a16:creationId xmlns:a16="http://schemas.microsoft.com/office/drawing/2014/main" id="{BA387B9E-DF36-C935-348C-E4410F5015DE}"/>
              </a:ext>
            </a:extLst>
          </p:cNvPr>
          <p:cNvCxnSpPr>
            <a:cxnSpLocks/>
          </p:cNvCxnSpPr>
          <p:nvPr/>
        </p:nvCxnSpPr>
        <p:spPr>
          <a:xfrm>
            <a:off x="6747844" y="2337632"/>
            <a:ext cx="0" cy="6257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8546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2336</TotalTime>
  <Words>1507</Words>
  <Application>Microsoft Macintosh PowerPoint</Application>
  <PresentationFormat>Widescreen</PresentationFormat>
  <Paragraphs>168</Paragraphs>
  <Slides>32</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Calibri Light</vt:lpstr>
      <vt:lpstr>Cambria Math</vt:lpstr>
      <vt:lpstr>System Font Regular</vt:lpstr>
      <vt:lpstr>Times New Roman</vt:lpstr>
      <vt:lpstr>Office Theme</vt:lpstr>
      <vt:lpstr>Soil nitrogen availability increases the positive effect of aridity on water use efficiency</vt:lpstr>
      <vt:lpstr>Soil nitrogen generally increases leaf nitrogen</vt:lpstr>
      <vt:lpstr>Soil nitrogen generally increases leaf nitrogen</vt:lpstr>
      <vt:lpstr>… but leaf nitrogen can be predicted independent of soil nitrogen</vt:lpstr>
      <vt:lpstr>Leaf N is likely a product of interactions between climatic and edaphic factors</vt:lpstr>
      <vt:lpstr>Photosynthetic ‘least-cost’ theory: leaves acclimate to changing climatic and edaphic environments based on summed costs of resource use </vt:lpstr>
      <vt:lpstr>Photosynthetic ‘least-cost’ theory: leaves acclimate to changing climatic and edaphic environments based on summed costs of resource use </vt:lpstr>
      <vt:lpstr>Resource unit cost ratio (β)</vt:lpstr>
      <vt:lpstr>Resource unit cost ratio (β)</vt:lpstr>
      <vt:lpstr>Resource unit cost ratio (β)</vt:lpstr>
      <vt:lpstr>PowerPoint Presentation</vt:lpstr>
      <vt:lpstr>PowerPoint Presentation</vt:lpstr>
      <vt:lpstr>PowerPoint Presentation</vt:lpstr>
      <vt:lpstr>Hypothesis 1a: Soil nitrogen availability should increase leaf N to maintain photosynthesis with greater WUE</vt:lpstr>
      <vt:lpstr>Hypothesis 1b: Aridity/dryness should increase leaf N to maintain photosynthesis with greater WUE</vt:lpstr>
      <vt:lpstr>PowerPoint Presentation</vt:lpstr>
      <vt:lpstr>Leaf N/χ responses to β may depend on species identity traits</vt:lpstr>
      <vt:lpstr>Study sites, collection methods, traits</vt:lpstr>
      <vt:lpstr>PowerPoint Presentation</vt:lpstr>
      <vt:lpstr>PowerPoint Presentation</vt:lpstr>
      <vt:lpstr>PowerPoint Presentation</vt:lpstr>
      <vt:lpstr>β decreases with increasing soil moisture in C4 species, but not C3 species</vt:lpstr>
      <vt:lpstr>β decreases with increasing soil N regardless of N-fixing capability, N-fixing species have higher β</vt:lpstr>
      <vt:lpstr>χ decreases with increasing soil moisture in C4 species, but not C3 species</vt:lpstr>
      <vt:lpstr>χ decreases with increasing soil N regardless of N-fixing capability</vt:lpstr>
      <vt:lpstr>Leaf N decreases with increasing β, but is unaffected by changes in χ</vt:lpstr>
      <vt:lpstr>No effect of </vt:lpstr>
      <vt:lpstr>Main takeaways</vt:lpstr>
      <vt:lpstr>Thank you! </vt:lpstr>
      <vt:lpstr>Extra slides</vt:lpstr>
      <vt:lpstr>Resource unit cost ratio (β)</vt:lpstr>
      <vt:lpstr>Resource unit cost ratio (β)</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Soil nitrogen availability increases the positive effect of aridity on water use efficiency</dc:title>
  <dc:creator>Perkowski, Evan A</dc:creator>
  <cp:lastModifiedBy>Perkowski, Evan A</cp:lastModifiedBy>
  <cp:revision>7</cp:revision>
  <dcterms:created xsi:type="dcterms:W3CDTF">2022-07-19T16:27:24Z</dcterms:created>
  <dcterms:modified xsi:type="dcterms:W3CDTF">2022-08-10T18:00:31Z</dcterms:modified>
</cp:coreProperties>
</file>

<file path=docProps/thumbnail.jpeg>
</file>